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28"/>
  </p:notesMasterIdLst>
  <p:sldIdLst>
    <p:sldId id="256" r:id="rId3"/>
    <p:sldId id="261" r:id="rId4"/>
    <p:sldId id="257" r:id="rId5"/>
    <p:sldId id="265" r:id="rId6"/>
    <p:sldId id="259" r:id="rId7"/>
    <p:sldId id="260" r:id="rId8"/>
    <p:sldId id="264" r:id="rId9"/>
    <p:sldId id="263" r:id="rId10"/>
    <p:sldId id="286" r:id="rId11"/>
    <p:sldId id="288" r:id="rId12"/>
    <p:sldId id="289" r:id="rId13"/>
    <p:sldId id="287" r:id="rId14"/>
    <p:sldId id="290" r:id="rId15"/>
    <p:sldId id="293" r:id="rId16"/>
    <p:sldId id="295" r:id="rId17"/>
    <p:sldId id="291" r:id="rId18"/>
    <p:sldId id="292" r:id="rId19"/>
    <p:sldId id="294" r:id="rId20"/>
    <p:sldId id="296" r:id="rId21"/>
    <p:sldId id="297" r:id="rId22"/>
    <p:sldId id="266" r:id="rId23"/>
    <p:sldId id="275" r:id="rId24"/>
    <p:sldId id="277" r:id="rId25"/>
    <p:sldId id="278" r:id="rId26"/>
    <p:sldId id="279" r:id="rId27"/>
  </p:sldIdLst>
  <p:sldSz cx="12192000" cy="6858000"/>
  <p:notesSz cx="7559675" cy="10691813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Helvetica Neue Light" panose="02000403000000020004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2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82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9489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016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5995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5713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1667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2300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3638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4895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3668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427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5370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6369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9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0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1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269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cadb772a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4cadb772a2_0_2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00" cy="42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4cadb772a2_0_27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cadb772a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4cadb772a2_0_4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00" cy="42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4cadb772a2_0_47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5139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5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5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5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5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780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2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3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2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2" name="Google Shape;112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3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14400" y="1846440"/>
            <a:ext cx="10362960" cy="311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079280" y="201960"/>
            <a:ext cx="1930680" cy="1079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28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laces2.csail.mit.edu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7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/>
        </p:nvSpPr>
        <p:spPr>
          <a:xfrm>
            <a:off x="914400" y="1846440"/>
            <a:ext cx="10362960" cy="311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00" b="0" i="0" u="none" strike="noStrike" cap="non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Realistic</a:t>
            </a:r>
            <a:r>
              <a:rPr lang="de-DE" sz="7200" b="0" i="0" u="none" strike="noStrike" cap="non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Composite Image Generation </a:t>
            </a:r>
            <a:r>
              <a:rPr lang="de-DE" sz="7200" b="0" i="0" u="none" strike="noStrike" cap="non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Using</a:t>
            </a:r>
            <a:r>
              <a:rPr lang="de-DE" sz="7200" b="0" i="0" u="none" strike="noStrike" cap="non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GANs</a:t>
            </a:r>
            <a:br>
              <a:rPr lang="de-DE" sz="8400" b="0" i="0" u="none" strike="noStrike" cap="non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de-DE" sz="5000" b="0" i="0" u="none" strike="noStrike" cap="non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Shivangi</a:t>
            </a:r>
            <a:r>
              <a:rPr lang="de-DE" sz="5000" b="0" i="0" u="none" strike="noStrike" cap="non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5000" b="0" i="0" u="none" strike="noStrike" cap="non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Aneja</a:t>
            </a:r>
            <a:r>
              <a:rPr lang="de-DE" sz="5000" b="0" i="0" u="none" strike="noStrike" cap="non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de-DE" sz="5000" b="0" i="0" u="none" strike="noStrike" cap="non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Soham</a:t>
            </a:r>
            <a:r>
              <a:rPr lang="de-DE" sz="5000" b="0" i="0" u="none" strike="noStrike" cap="non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5000" b="0" i="0" u="none" strike="noStrike" cap="non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Mazumder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7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Shivangi and Soham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0" strike="noStrik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Loss </a:t>
            </a: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Functions</a:t>
            </a:r>
            <a:endParaRPr sz="18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Google Shape;484;p46"/>
              <p:cNvSpPr txBox="1"/>
              <p:nvPr/>
            </p:nvSpPr>
            <p:spPr>
              <a:xfrm>
                <a:off x="838080" y="1825560"/>
                <a:ext cx="10515240" cy="4350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marR="0" lvl="0" indent="-22824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•"/>
                </a:pPr>
                <a:endParaRPr lang="en-US" sz="2000" b="0" i="0" u="none" strike="noStrike" cap="none" dirty="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marL="228600" marR="0" lvl="0" indent="-22824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•"/>
                </a:pPr>
                <a:r>
                  <a:rPr lang="en-US" sz="2000" dirty="0"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Reconstruction Loss (on RGB image)</a:t>
                </a:r>
              </a:p>
              <a:p>
                <a:pPr marL="360" lvl="3">
                  <a:buSzPts val="2800"/>
                </a:pPr>
                <a:r>
                  <a:rPr lang="en-US" sz="2000" b="0" i="0" u="none" strike="noStrike" cap="none" dirty="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        L2 Reconstruction Loss</a:t>
                </a:r>
              </a:p>
              <a:p>
                <a:pPr marL="36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</a:pPr>
                <a:r>
                  <a:rPr lang="en-US" sz="2000" dirty="0"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        L1 Reconstruction Loss</a:t>
                </a:r>
              </a:p>
              <a:p>
                <a:pPr marL="36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</a:pPr>
                <a:endParaRPr lang="en-US" sz="2000" dirty="0"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marL="228600" marR="0" lvl="0" indent="-22824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•"/>
                </a:pPr>
                <a:r>
                  <a:rPr lang="en-US" sz="2000" dirty="0"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Perceptual Loss [4]</a:t>
                </a:r>
              </a:p>
              <a:p>
                <a:pPr marL="36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</a:pPr>
                <a:endParaRPr lang="en-US" sz="2000" dirty="0"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marL="228600" marR="0" lvl="0" indent="-22824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•"/>
                </a:pPr>
                <a:r>
                  <a:rPr lang="en-US" sz="2000" dirty="0"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HSV(Hue, Saturation and Value) Loss</a:t>
                </a:r>
              </a:p>
              <a:p>
                <a:pPr marL="360" lvl="1">
                  <a:buSzPts val="2800"/>
                </a:pPr>
                <a:r>
                  <a:rPr lang="en-US" sz="2000" dirty="0"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h𝑢𝑒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Helvetica Neue Light"/>
                                <a:cs typeface="Helvetica Neue Light"/>
                                <a:sym typeface="Helvetica Neue Light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Helvetica Neue Light"/>
                                <a:cs typeface="Helvetica Neue Light"/>
                                <a:sym typeface="Helvetica Neue Light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Helvetica Neue Light"/>
                                <a:cs typeface="Helvetica Neue Light"/>
                                <a:sym typeface="Helvetica Neue Light"/>
                              </a:rPr>
                              <m:t>𝑔𝑒𝑛𝑒𝑟𝑎𝑡𝑒𝑑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Helvetica Neue Light"/>
                                <a:cs typeface="Helvetica Neue Light"/>
                                <a:sym typeface="Helvetica Neue Light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Helvetica Neue Light"/>
                                <a:cs typeface="Helvetica Neue Light"/>
                                <a:sym typeface="Helvetica Neue Light"/>
                              </a:rPr>
                              <m:t>:,:,0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Helvetica Neue Light"/>
                                <a:cs typeface="Helvetica Neue Light"/>
                                <a:sym typeface="Helvetica Neue Light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Helvetica Neue Light"/>
                                <a:cs typeface="Helvetica Neue Light"/>
                                <a:sym typeface="Helvetica Neue Light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Helvetica Neue Light"/>
                                <a:cs typeface="Helvetica Neue Light"/>
                                <a:sym typeface="Helvetica Neue Light"/>
                              </a:rPr>
                              <m:t>𝑔𝑡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Helvetica Neue Light"/>
                                <a:cs typeface="Helvetica Neue Light"/>
                                <a:sym typeface="Helvetica Neue Light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Helvetica Neue Light"/>
                                <a:cs typeface="Helvetica Neue Light"/>
                                <a:sym typeface="Helvetica Neue Light"/>
                              </a:rPr>
                              <m:t>:,:,0</m:t>
                            </m:r>
                          </m:e>
                        </m:d>
                      </m:e>
                    </m:d>
                  </m:oMath>
                </a14:m>
                <a:endParaRPr lang="en-US" sz="2000" b="0" dirty="0"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marL="360" lvl="1">
                  <a:buSzPts val="2800"/>
                </a:pPr>
                <a:r>
                  <a:rPr lang="en-US" sz="2000" dirty="0"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𝑠𝑎𝑡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𝑔𝑒𝑛𝑒𝑟𝑎𝑡𝑒𝑑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:,:,1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𝑔𝑡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[:,:,1])</m:t>
                    </m:r>
                  </m:oMath>
                </a14:m>
                <a:endParaRPr lang="en-US" sz="2000" dirty="0"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marL="360" lvl="1">
                  <a:buSzPts val="2800"/>
                </a:pPr>
                <a:r>
                  <a:rPr lang="en-US" sz="2000" dirty="0"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h𝑠𝑣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h𝑢𝑒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𝑠𝑎𝑡</m:t>
                        </m:r>
                      </m:sub>
                    </m:sSub>
                  </m:oMath>
                </a14:m>
                <a:endParaRPr lang="en-US" sz="2000" b="0" dirty="0"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marL="36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</a:pPr>
                <a:endParaRPr lang="en-US" sz="2000" dirty="0"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marL="228600" marR="0" lvl="0" indent="-22824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𝐺𝑒𝑛𝑒𝑟𝑎𝑡𝑜𝑟</m:t>
                        </m:r>
                      </m:sub>
                    </m:sSub>
                    <m:r>
                      <a:rPr lang="en-US" sz="2000" b="0" i="1" u="none" strike="noStrike" cap="non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=</m:t>
                    </m:r>
                    <m:sSub>
                      <m:sSubPr>
                        <m:ctrlP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𝐴𝑑𝑣</m:t>
                        </m:r>
                      </m:sub>
                    </m:sSub>
                    <m:r>
                      <a:rPr lang="en-US" sz="2000" b="0" i="1" u="none" strike="noStrike" cap="non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sSub>
                      <m:sSubPr>
                        <m:ctrlP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𝜆</m:t>
                        </m:r>
                      </m:e>
                      <m:sub>
                        <m: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1</m:t>
                        </m:r>
                      </m:sub>
                    </m:sSub>
                    <m:r>
                      <a:rPr lang="en-US" sz="2000" b="0" i="1" u="none" strike="noStrike" cap="non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sSub>
                      <m:sSubPr>
                        <m:ctrlP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𝑟𝑒𝑐𝑜𝑛</m:t>
                        </m:r>
                      </m:sub>
                    </m:sSub>
                    <m:r>
                      <a:rPr lang="en-US" sz="2000" b="0" i="1" u="none" strike="noStrike" cap="non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sSub>
                      <m:sSubPr>
                        <m:ctrlP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𝜆</m:t>
                        </m:r>
                      </m:e>
                      <m:sub>
                        <m: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2</m:t>
                        </m:r>
                      </m:sub>
                    </m:sSub>
                    <m:r>
                      <a:rPr lang="en-US" sz="2000" b="0" i="1" u="none" strike="noStrike" cap="non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sSub>
                      <m:sSubPr>
                        <m:ctrlP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𝑝𝑒𝑟𝑐𝑒𝑡𝑢𝑎𝑙</m:t>
                        </m:r>
                      </m:sub>
                    </m:sSub>
                    <m:r>
                      <a:rPr lang="en-US" sz="2000" b="0" i="1" u="none" strike="noStrike" cap="non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sSub>
                      <m:sSubPr>
                        <m:ctrlP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𝜆</m:t>
                        </m:r>
                      </m:e>
                      <m:sub>
                        <m: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3</m:t>
                        </m:r>
                      </m:sub>
                    </m:sSub>
                    <m:r>
                      <a:rPr lang="en-US" sz="2000" b="0" i="1" u="none" strike="noStrike" cap="non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sSub>
                      <m:sSubPr>
                        <m:ctrlP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en-US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h𝑠𝑣</m:t>
                        </m:r>
                      </m:sub>
                    </m:sSub>
                    <m:r>
                      <a:rPr lang="en-US" sz="2000" b="0" i="1" u="none" strike="noStrike" cap="non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 </m:t>
                    </m:r>
                  </m:oMath>
                </a14:m>
                <a:endParaRPr sz="2000" b="0" i="0" u="none" strike="noStrike" cap="none" dirty="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mc:Choice>
        <mc:Fallback xmlns="">
          <p:sp>
            <p:nvSpPr>
              <p:cNvPr id="484" name="Google Shape;484;p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80" y="1825560"/>
                <a:ext cx="10515240" cy="435096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5" name="Google Shape;485;p4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10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46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Shivangi and Soham</a:t>
            </a:r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7415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0" strike="noStrik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Evaluation </a:t>
            </a: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Metrics</a:t>
            </a:r>
            <a:endParaRPr sz="18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11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46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Shivangi and Soham</a:t>
            </a:r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AC578F-CA36-9C4D-952C-2D9EFF391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0188748"/>
                  </p:ext>
                </p:extLst>
              </p:nvPr>
            </p:nvGraphicFramePr>
            <p:xfrm>
              <a:off x="1379321" y="1840831"/>
              <a:ext cx="9432758" cy="37654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6379">
                      <a:extLst>
                        <a:ext uri="{9D8B030D-6E8A-4147-A177-3AD203B41FA5}">
                          <a16:colId xmlns:a16="http://schemas.microsoft.com/office/drawing/2014/main" val="2796359506"/>
                        </a:ext>
                      </a:extLst>
                    </a:gridCol>
                    <a:gridCol w="4716379">
                      <a:extLst>
                        <a:ext uri="{9D8B030D-6E8A-4147-A177-3AD203B41FA5}">
                          <a16:colId xmlns:a16="http://schemas.microsoft.com/office/drawing/2014/main" val="3982041759"/>
                        </a:ext>
                      </a:extLst>
                    </a:gridCol>
                  </a:tblGrid>
                  <a:tr h="7673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0489308"/>
                      </a:ext>
                    </a:extLst>
                  </a:tr>
                  <a:tr h="7495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MSE (</a:t>
                          </a:r>
                          <a:r>
                            <a:rPr lang="de-DE" dirty="0" err="1"/>
                            <a:t>Mean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 Error)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𝑔𝑒𝑛𝑒𝑟𝑎𝑡𝑒𝑑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2231430"/>
                      </a:ext>
                    </a:extLst>
                  </a:tr>
                  <a:tr h="7495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PSNR (Peak Signal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Noise Ratio)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𝑀𝑎𝑥𝑖𝑚𝑢𝑚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𝑝𝑜𝑠𝑠𝑖𝑏𝑙𝑒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𝑆𝑖𝑔𝑛𝑎𝑙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𝑃𝑜𝑤𝑒𝑟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𝑃𝑜𝑤𝑒𝑟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𝐶𝑜𝑟𝑟𝑢𝑝𝑡𝑖𝑛𝑔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𝑁𝑜𝑖𝑠𝑒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3502259"/>
                      </a:ext>
                    </a:extLst>
                  </a:tr>
                  <a:tr h="7495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SSIM (</a:t>
                          </a:r>
                          <a:r>
                            <a:rPr lang="de-DE" dirty="0" err="1"/>
                            <a:t>Structural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Similarity</a:t>
                          </a:r>
                          <a:r>
                            <a:rPr lang="de-DE" dirty="0"/>
                            <a:t> Index 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𝑃𝑟𝑒𝑑𝑖𝑐𝑡𝑠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𝑝𝑒𝑟𝑐𝑒𝑖𝑣𝑒𝑑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𝑞𝑢𝑎𝑙𝑖𝑡𝑦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𝐼𝑚𝑎𝑔𝑒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𝑏𝑎𝑠𝑒𝑑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𝑙𝑢𝑚𝑖𝑛𝑎𝑛𝑐𝑒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𝑒𝑡𝑐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8568225"/>
                      </a:ext>
                    </a:extLst>
                  </a:tr>
                  <a:tr h="7495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VIF (Visual Information Fidelity)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𝐼𝑛𝑡𝑒𝑟𝑝𝑟𝑒𝑡𝑠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𝑖𝑚𝑎𝑔𝑒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𝑞𝑢𝑎𝑙𝑖𝑡𝑦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“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𝑓𝑖𝑑𝑒𝑙𝑖𝑡𝑦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” </m:t>
                                </m:r>
                              </m:oMath>
                            </m:oMathPara>
                          </a14:m>
                          <a:endParaRPr lang="en-US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𝑟𝑒𝑓𝑒𝑟𝑒𝑛𝑐𝑒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𝑖𝑚𝑎𝑔𝑒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5898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AC578F-CA36-9C4D-952C-2D9EFF391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0188748"/>
                  </p:ext>
                </p:extLst>
              </p:nvPr>
            </p:nvGraphicFramePr>
            <p:xfrm>
              <a:off x="1379321" y="1840831"/>
              <a:ext cx="9432758" cy="37654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6379">
                      <a:extLst>
                        <a:ext uri="{9D8B030D-6E8A-4147-A177-3AD203B41FA5}">
                          <a16:colId xmlns:a16="http://schemas.microsoft.com/office/drawing/2014/main" val="2796359506"/>
                        </a:ext>
                      </a:extLst>
                    </a:gridCol>
                    <a:gridCol w="4716379">
                      <a:extLst>
                        <a:ext uri="{9D8B030D-6E8A-4147-A177-3AD203B41FA5}">
                          <a16:colId xmlns:a16="http://schemas.microsoft.com/office/drawing/2014/main" val="3982041759"/>
                        </a:ext>
                      </a:extLst>
                    </a:gridCol>
                  </a:tblGrid>
                  <a:tr h="7673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0489308"/>
                      </a:ext>
                    </a:extLst>
                  </a:tr>
                  <a:tr h="7495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MSE (</a:t>
                          </a:r>
                          <a:r>
                            <a:rPr lang="de-DE" dirty="0" err="1"/>
                            <a:t>Mean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 Error)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3390" r="-269" b="-3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2231430"/>
                      </a:ext>
                    </a:extLst>
                  </a:tr>
                  <a:tr h="7495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PSNR (Peak Signal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Noise Ratio)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3390" r="-269" b="-2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3502259"/>
                      </a:ext>
                    </a:extLst>
                  </a:tr>
                  <a:tr h="7495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SSIM (</a:t>
                          </a:r>
                          <a:r>
                            <a:rPr lang="de-DE" dirty="0" err="1"/>
                            <a:t>Structural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Similarity</a:t>
                          </a:r>
                          <a:r>
                            <a:rPr lang="de-DE" dirty="0"/>
                            <a:t> Index 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98333" r="-269" b="-9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8568225"/>
                      </a:ext>
                    </a:extLst>
                  </a:tr>
                  <a:tr h="7495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VIF (Visual Information Fidelity)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05085" r="-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589858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5325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Results</a:t>
            </a:r>
            <a:r>
              <a:rPr lang="de-DE" sz="4400" b="0" strike="noStrik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Configuration</a:t>
            </a:r>
            <a:r>
              <a:rPr lang="de-DE" sz="4400" b="0" strike="noStrik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</a:t>
            </a:r>
            <a:endParaRPr sz="18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Google Shape;484;p46"/>
              <p:cNvSpPr txBox="1"/>
              <p:nvPr/>
            </p:nvSpPr>
            <p:spPr>
              <a:xfrm>
                <a:off x="676487" y="1416486"/>
                <a:ext cx="10515240" cy="4350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indent="-228240">
                  <a:buSzPts val="2800"/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𝐺𝑒𝑛𝑒𝑟𝑎𝑡𝑜𝑟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=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𝐴𝑑𝑣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2</m:t>
                    </m:r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2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0.1</m:t>
                    </m:r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𝑝𝑒𝑟𝑐𝑒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𝑝</m:t>
                        </m:r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𝑡𝑢𝑎𝑙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0</m:t>
                    </m:r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h𝑠𝑣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 </m:t>
                    </m:r>
                  </m:oMath>
                </a14:m>
                <a:endParaRPr lang="ar-AE" sz="2000" dirty="0"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marL="228600" marR="0" lvl="0" indent="-22824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•"/>
                </a:pPr>
                <a:endParaRPr sz="2000" b="0" i="0" u="none" strike="noStrike" cap="none" dirty="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mc:Choice>
        <mc:Fallback xmlns="">
          <p:sp>
            <p:nvSpPr>
              <p:cNvPr id="484" name="Google Shape;484;p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7" y="1416486"/>
                <a:ext cx="10515240" cy="4350960"/>
              </a:xfrm>
              <a:prstGeom prst="rect">
                <a:avLst/>
              </a:prstGeom>
              <a:blipFill>
                <a:blip r:embed="rId3"/>
                <a:stretch>
                  <a:fillRect l="-96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5" name="Google Shape;485;p4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12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46"/>
          <p:cNvSpPr txBox="1"/>
          <p:nvPr/>
        </p:nvSpPr>
        <p:spPr>
          <a:xfrm>
            <a:off x="4038480" y="6464321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Shivangi</a:t>
            </a: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and</a:t>
            </a: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Soham</a:t>
            </a:r>
            <a:endParaRPr sz="1400" b="0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A38A1-A8BF-5D4E-A526-5B6516E85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3" y="2085453"/>
            <a:ext cx="2973939" cy="18274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CF44C7-5D39-5E4C-B60C-ED938893B2FD}"/>
              </a:ext>
            </a:extLst>
          </p:cNvPr>
          <p:cNvSpPr txBox="1"/>
          <p:nvPr/>
        </p:nvSpPr>
        <p:spPr>
          <a:xfrm>
            <a:off x="1149273" y="3814668"/>
            <a:ext cx="235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Training </a:t>
            </a:r>
            <a:r>
              <a:rPr lang="de-DE" dirty="0" err="1"/>
              <a:t>Discriminator</a:t>
            </a:r>
            <a:r>
              <a:rPr lang="de-DE" dirty="0"/>
              <a:t> 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7EE20-7E7E-6E4E-9287-240F835A7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93" y="4331974"/>
            <a:ext cx="3295407" cy="20272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E4327A-65BD-3242-B4E5-28CA31DC7A0E}"/>
              </a:ext>
            </a:extLst>
          </p:cNvPr>
          <p:cNvSpPr txBox="1"/>
          <p:nvPr/>
        </p:nvSpPr>
        <p:spPr>
          <a:xfrm>
            <a:off x="1389723" y="6282524"/>
            <a:ext cx="2113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Training Generator Loss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0071C1-ACA4-BC48-8E49-BB3AB8244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755" y="1987204"/>
            <a:ext cx="2849458" cy="1827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2166BC-55ED-384E-8FA7-6AB1D8E5A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7297" y="4403742"/>
            <a:ext cx="3011814" cy="18405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ACC536-9592-4148-8D77-636E92BCA4D2}"/>
              </a:ext>
            </a:extLst>
          </p:cNvPr>
          <p:cNvSpPr txBox="1"/>
          <p:nvPr/>
        </p:nvSpPr>
        <p:spPr>
          <a:xfrm>
            <a:off x="4464719" y="3814668"/>
            <a:ext cx="2494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Validation </a:t>
            </a:r>
            <a:r>
              <a:rPr lang="de-DE" dirty="0" err="1"/>
              <a:t>Discriminator</a:t>
            </a:r>
            <a:r>
              <a:rPr lang="de-DE" dirty="0"/>
              <a:t> Loss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8BDF8C-DE4C-3444-8058-D8826BE6EE11}"/>
              </a:ext>
            </a:extLst>
          </p:cNvPr>
          <p:cNvSpPr txBox="1"/>
          <p:nvPr/>
        </p:nvSpPr>
        <p:spPr>
          <a:xfrm>
            <a:off x="4571619" y="6243849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Validation Generator Loss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B01EB-86C0-574D-9D9B-899B1E085BFE}"/>
              </a:ext>
            </a:extLst>
          </p:cNvPr>
          <p:cNvSpPr txBox="1"/>
          <p:nvPr/>
        </p:nvSpPr>
        <p:spPr>
          <a:xfrm>
            <a:off x="8610480" y="2444656"/>
            <a:ext cx="156805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Hyperparameters</a:t>
            </a:r>
          </a:p>
          <a:p>
            <a:r>
              <a:rPr lang="de-DE" dirty="0"/>
              <a:t>D </a:t>
            </a:r>
            <a:r>
              <a:rPr lang="de-DE" dirty="0" err="1"/>
              <a:t>lr</a:t>
            </a:r>
            <a:r>
              <a:rPr lang="de-DE" dirty="0"/>
              <a:t> : 1e-7</a:t>
            </a:r>
          </a:p>
          <a:p>
            <a:r>
              <a:rPr lang="de-DE" dirty="0"/>
              <a:t>G </a:t>
            </a:r>
            <a:r>
              <a:rPr lang="de-DE" dirty="0" err="1"/>
              <a:t>lr</a:t>
            </a:r>
            <a:r>
              <a:rPr lang="de-DE" dirty="0"/>
              <a:t> :  1e-5</a:t>
            </a:r>
          </a:p>
          <a:p>
            <a:r>
              <a:rPr lang="de-DE" dirty="0" err="1"/>
              <a:t>Optimizer</a:t>
            </a:r>
            <a:r>
              <a:rPr lang="de-DE" dirty="0"/>
              <a:t> : Adam</a:t>
            </a:r>
          </a:p>
          <a:p>
            <a:r>
              <a:rPr lang="de-DE" dirty="0"/>
              <a:t>Batch Size : 5</a:t>
            </a:r>
          </a:p>
        </p:txBody>
      </p:sp>
    </p:spTree>
    <p:extLst>
      <p:ext uri="{BB962C8B-B14F-4D97-AF65-F5344CB8AC3E}">
        <p14:creationId xmlns:p14="http://schemas.microsoft.com/office/powerpoint/2010/main" val="3558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Results</a:t>
            </a:r>
            <a:r>
              <a:rPr lang="de-DE" sz="4400" b="0" strike="noStrik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Configuration</a:t>
            </a:r>
            <a:r>
              <a:rPr lang="de-DE" sz="4400" b="0" strike="noStrik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</a:t>
            </a:r>
            <a:endParaRPr sz="18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13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46"/>
          <p:cNvSpPr txBox="1"/>
          <p:nvPr/>
        </p:nvSpPr>
        <p:spPr>
          <a:xfrm>
            <a:off x="4038480" y="6464321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Shivangi</a:t>
            </a: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and</a:t>
            </a: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Soham</a:t>
            </a:r>
            <a:endParaRPr sz="1400" b="0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F44C7-5D39-5E4C-B60C-ED938893B2FD}"/>
              </a:ext>
            </a:extLst>
          </p:cNvPr>
          <p:cNvSpPr txBox="1"/>
          <p:nvPr/>
        </p:nvSpPr>
        <p:spPr>
          <a:xfrm>
            <a:off x="1402658" y="3456547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Squared</a:t>
            </a:r>
            <a:r>
              <a:rPr lang="de-DE" dirty="0"/>
              <a:t> Error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6477E0-3BDC-E648-848D-DB3EE0ECC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72" y="1541344"/>
            <a:ext cx="3060669" cy="1925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FC4B00-6279-D949-A586-ED80C0F01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80" y="4083203"/>
            <a:ext cx="2934461" cy="17457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B7CB20-D970-EE4E-AF7C-83703C7B4985}"/>
              </a:ext>
            </a:extLst>
          </p:cNvPr>
          <p:cNvSpPr txBox="1"/>
          <p:nvPr/>
        </p:nvSpPr>
        <p:spPr>
          <a:xfrm>
            <a:off x="1962908" y="582891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PSNR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383F8D-CEF1-7742-A0A1-4DE5B1935631}"/>
              </a:ext>
            </a:extLst>
          </p:cNvPr>
          <p:cNvSpPr txBox="1"/>
          <p:nvPr/>
        </p:nvSpPr>
        <p:spPr>
          <a:xfrm>
            <a:off x="5678905" y="3929314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Composite 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B925CA-CE96-6042-B32D-2F839E4BD145}"/>
              </a:ext>
            </a:extLst>
          </p:cNvPr>
          <p:cNvSpPr txBox="1"/>
          <p:nvPr/>
        </p:nvSpPr>
        <p:spPr>
          <a:xfrm>
            <a:off x="8610480" y="3953116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Generated</a:t>
            </a:r>
            <a:r>
              <a:rPr lang="de-DE" dirty="0"/>
              <a:t> Image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F83679-D26F-ED47-8B06-0CEA03E25216}"/>
              </a:ext>
            </a:extLst>
          </p:cNvPr>
          <p:cNvSpPr txBox="1"/>
          <p:nvPr/>
        </p:nvSpPr>
        <p:spPr>
          <a:xfrm>
            <a:off x="5678905" y="6263547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endParaRPr lang="de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D6134C-B8BA-CA4B-A810-03F7FBA61D06}"/>
              </a:ext>
            </a:extLst>
          </p:cNvPr>
          <p:cNvSpPr txBox="1"/>
          <p:nvPr/>
        </p:nvSpPr>
        <p:spPr>
          <a:xfrm>
            <a:off x="8710863" y="5606716"/>
            <a:ext cx="2632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high</a:t>
            </a:r>
          </a:p>
          <a:p>
            <a:r>
              <a:rPr lang="de-DE" dirty="0" err="1"/>
              <a:t>weightage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L2 </a:t>
            </a:r>
            <a:r>
              <a:rPr lang="de-DE" dirty="0" err="1"/>
              <a:t>loss</a:t>
            </a:r>
            <a:r>
              <a:rPr lang="de-DE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851684-1E8E-B246-969C-2155CD704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982" y="2075114"/>
            <a:ext cx="2781300" cy="1854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264FAD-127C-2B41-844E-4672C150C3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506" y="4303306"/>
            <a:ext cx="3010253" cy="2006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328994-149E-6744-8D4D-AB3187EF5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8996" y="2108923"/>
            <a:ext cx="27813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75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Results</a:t>
            </a:r>
            <a:r>
              <a:rPr lang="de-DE" sz="4400" b="0" strike="noStrik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Configuration</a:t>
            </a:r>
            <a:r>
              <a:rPr lang="de-DE" sz="4400" b="0" strike="noStrik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4400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</a:t>
            </a:r>
            <a:endParaRPr sz="18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Google Shape;484;p46"/>
              <p:cNvSpPr txBox="1"/>
              <p:nvPr/>
            </p:nvSpPr>
            <p:spPr>
              <a:xfrm>
                <a:off x="676487" y="1416486"/>
                <a:ext cx="10515240" cy="4350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indent="-228240">
                  <a:buSzPts val="2800"/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𝐺𝑒𝑛𝑒𝑟𝑎𝑡𝑜𝑟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=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𝐴𝑑𝑣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100</m:t>
                    </m:r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1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10.</m:t>
                    </m:r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0 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𝑝𝑒𝑟𝑐𝑒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𝑝</m:t>
                        </m:r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𝑡𝑢𝑎𝑙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0.0</m:t>
                    </m:r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h𝑠𝑣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 </m:t>
                    </m:r>
                  </m:oMath>
                </a14:m>
                <a:endParaRPr lang="en-US" sz="2000" dirty="0"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marL="228600" indent="-228240">
                  <a:buSzPts val="2800"/>
                  <a:buFont typeface="Arial"/>
                  <a:buChar char="•"/>
                </a:pPr>
                <a:endParaRPr lang="ar-AE" sz="2000" dirty="0"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marL="228600" marR="0" lvl="0" indent="-22824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•"/>
                </a:pPr>
                <a:endParaRPr sz="2000" b="0" i="0" u="none" strike="noStrike" cap="none" dirty="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mc:Choice>
        <mc:Fallback xmlns="">
          <p:sp>
            <p:nvSpPr>
              <p:cNvPr id="484" name="Google Shape;484;p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7" y="1416486"/>
                <a:ext cx="10515240" cy="4350960"/>
              </a:xfrm>
              <a:prstGeom prst="rect">
                <a:avLst/>
              </a:prstGeom>
              <a:blipFill>
                <a:blip r:embed="rId3"/>
                <a:stretch>
                  <a:fillRect l="-96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5" name="Google Shape;485;p4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14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46"/>
          <p:cNvSpPr txBox="1"/>
          <p:nvPr/>
        </p:nvSpPr>
        <p:spPr>
          <a:xfrm>
            <a:off x="4038480" y="6464321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Shivangi</a:t>
            </a: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and</a:t>
            </a: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Soham</a:t>
            </a:r>
            <a:endParaRPr sz="1400" b="0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F44C7-5D39-5E4C-B60C-ED938893B2FD}"/>
              </a:ext>
            </a:extLst>
          </p:cNvPr>
          <p:cNvSpPr txBox="1"/>
          <p:nvPr/>
        </p:nvSpPr>
        <p:spPr>
          <a:xfrm>
            <a:off x="1149273" y="3814668"/>
            <a:ext cx="235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Training </a:t>
            </a:r>
            <a:r>
              <a:rPr lang="de-DE" dirty="0" err="1"/>
              <a:t>Discriminator</a:t>
            </a:r>
            <a:r>
              <a:rPr lang="de-DE" dirty="0"/>
              <a:t> Loss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E4327A-65BD-3242-B4E5-28CA31DC7A0E}"/>
              </a:ext>
            </a:extLst>
          </p:cNvPr>
          <p:cNvSpPr txBox="1"/>
          <p:nvPr/>
        </p:nvSpPr>
        <p:spPr>
          <a:xfrm>
            <a:off x="1033042" y="6224066"/>
            <a:ext cx="2113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Training Generator Loss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ACC536-9592-4148-8D77-636E92BCA4D2}"/>
              </a:ext>
            </a:extLst>
          </p:cNvPr>
          <p:cNvSpPr txBox="1"/>
          <p:nvPr/>
        </p:nvSpPr>
        <p:spPr>
          <a:xfrm>
            <a:off x="4464719" y="3814668"/>
            <a:ext cx="2494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Validation </a:t>
            </a:r>
            <a:r>
              <a:rPr lang="de-DE" dirty="0" err="1"/>
              <a:t>Discriminator</a:t>
            </a:r>
            <a:r>
              <a:rPr lang="de-DE" dirty="0"/>
              <a:t> Loss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8BDF8C-DE4C-3444-8058-D8826BE6EE11}"/>
              </a:ext>
            </a:extLst>
          </p:cNvPr>
          <p:cNvSpPr txBox="1"/>
          <p:nvPr/>
        </p:nvSpPr>
        <p:spPr>
          <a:xfrm>
            <a:off x="4571619" y="6243849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Validation Generator Loss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B01EB-86C0-574D-9D9B-899B1E085BFE}"/>
              </a:ext>
            </a:extLst>
          </p:cNvPr>
          <p:cNvSpPr txBox="1"/>
          <p:nvPr/>
        </p:nvSpPr>
        <p:spPr>
          <a:xfrm>
            <a:off x="8610480" y="2444656"/>
            <a:ext cx="15680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Hyperparameters</a:t>
            </a:r>
          </a:p>
          <a:p>
            <a:endParaRPr lang="de-DE" dirty="0"/>
          </a:p>
          <a:p>
            <a:r>
              <a:rPr lang="de-DE" dirty="0"/>
              <a:t>D </a:t>
            </a:r>
            <a:r>
              <a:rPr lang="de-DE" dirty="0" err="1"/>
              <a:t>lr</a:t>
            </a:r>
            <a:r>
              <a:rPr lang="de-DE" dirty="0"/>
              <a:t> : 1e-7</a:t>
            </a:r>
          </a:p>
          <a:p>
            <a:r>
              <a:rPr lang="de-DE" dirty="0"/>
              <a:t>G </a:t>
            </a:r>
            <a:r>
              <a:rPr lang="de-DE" dirty="0" err="1"/>
              <a:t>lr</a:t>
            </a:r>
            <a:r>
              <a:rPr lang="de-DE" dirty="0"/>
              <a:t> :  1e-5</a:t>
            </a:r>
          </a:p>
          <a:p>
            <a:r>
              <a:rPr lang="de-DE" dirty="0" err="1"/>
              <a:t>Optimizer</a:t>
            </a:r>
            <a:r>
              <a:rPr lang="de-DE" dirty="0"/>
              <a:t> : Adam</a:t>
            </a:r>
          </a:p>
          <a:p>
            <a:r>
              <a:rPr lang="de-DE" dirty="0"/>
              <a:t>Batch Size :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393AF-3765-8646-AC7A-05D4F9B5F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80" y="2021638"/>
            <a:ext cx="2855452" cy="1793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4721D-C2E9-0C42-B168-D1124CEDB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57" y="4579065"/>
            <a:ext cx="2935701" cy="1554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98CBA2-4512-6B4B-B107-735613C6C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069" y="2089659"/>
            <a:ext cx="3022358" cy="1725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10DFE9-A5C7-B84B-8892-D72540E97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6955" y="4564341"/>
            <a:ext cx="3022358" cy="155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59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Results</a:t>
            </a:r>
            <a:r>
              <a:rPr lang="de-DE" sz="4400" b="0" strike="noStrik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Configuration</a:t>
            </a:r>
            <a:r>
              <a:rPr lang="de-DE" sz="4400" b="0" strike="noStrik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B</a:t>
            </a:r>
            <a:endParaRPr sz="18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15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46"/>
          <p:cNvSpPr txBox="1"/>
          <p:nvPr/>
        </p:nvSpPr>
        <p:spPr>
          <a:xfrm>
            <a:off x="4038480" y="6464321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Shivangi</a:t>
            </a: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and</a:t>
            </a: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Soham</a:t>
            </a:r>
            <a:endParaRPr sz="1400" b="0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F44C7-5D39-5E4C-B60C-ED938893B2FD}"/>
              </a:ext>
            </a:extLst>
          </p:cNvPr>
          <p:cNvSpPr txBox="1"/>
          <p:nvPr/>
        </p:nvSpPr>
        <p:spPr>
          <a:xfrm>
            <a:off x="1402658" y="3456547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Squared</a:t>
            </a:r>
            <a:r>
              <a:rPr lang="de-DE" dirty="0"/>
              <a:t> Error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7CB20-D970-EE4E-AF7C-83703C7B4985}"/>
              </a:ext>
            </a:extLst>
          </p:cNvPr>
          <p:cNvSpPr txBox="1"/>
          <p:nvPr/>
        </p:nvSpPr>
        <p:spPr>
          <a:xfrm>
            <a:off x="1962907" y="604874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PSNR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383F8D-CEF1-7742-A0A1-4DE5B1935631}"/>
              </a:ext>
            </a:extLst>
          </p:cNvPr>
          <p:cNvSpPr txBox="1"/>
          <p:nvPr/>
        </p:nvSpPr>
        <p:spPr>
          <a:xfrm>
            <a:off x="5484230" y="3246651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Composite 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74A847-F408-AB41-BB94-5275E5FB69C8}"/>
              </a:ext>
            </a:extLst>
          </p:cNvPr>
          <p:cNvSpPr txBox="1"/>
          <p:nvPr/>
        </p:nvSpPr>
        <p:spPr>
          <a:xfrm>
            <a:off x="7571810" y="5848767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Generated</a:t>
            </a:r>
            <a:endParaRPr lang="de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95E8FB-BF09-B04B-A2E6-3AC416B25239}"/>
              </a:ext>
            </a:extLst>
          </p:cNvPr>
          <p:cNvSpPr txBox="1"/>
          <p:nvPr/>
        </p:nvSpPr>
        <p:spPr>
          <a:xfrm>
            <a:off x="8864272" y="3246650"/>
            <a:ext cx="1794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A7355-8889-844E-99C9-E947B07E5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56" y="1562555"/>
            <a:ext cx="2906344" cy="1854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839B3-603D-8D42-B6C0-5C349FD91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53" y="3903116"/>
            <a:ext cx="3176694" cy="20068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F28D01-6901-CA44-900C-46386244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881" y="1391385"/>
            <a:ext cx="2782899" cy="18552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0FB586-6C49-7A4A-BE02-72B39580F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2002" y="1391384"/>
            <a:ext cx="2782901" cy="1855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68530C-CC90-564B-8C12-3C2BE831D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875" y="3744268"/>
            <a:ext cx="3010253" cy="200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09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Results</a:t>
            </a:r>
            <a:r>
              <a:rPr lang="de-DE" sz="4400" b="0" strike="noStrik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Configuration</a:t>
            </a:r>
            <a:r>
              <a:rPr lang="de-DE" sz="4400" b="0" strike="noStrik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</a:t>
            </a:r>
            <a:endParaRPr sz="18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Google Shape;484;p46"/>
              <p:cNvSpPr txBox="1"/>
              <p:nvPr/>
            </p:nvSpPr>
            <p:spPr>
              <a:xfrm>
                <a:off x="676487" y="1416486"/>
                <a:ext cx="10515240" cy="4350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indent="-228240">
                  <a:buSzPts val="2800"/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𝐺𝑒𝑛𝑒𝑟𝑎𝑡𝑜𝑟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=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𝐴𝑑𝑣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0.5</m:t>
                    </m:r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2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0.</m:t>
                    </m:r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0 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𝑝𝑒𝑟𝑐𝑒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𝑝</m:t>
                        </m:r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𝑡𝑢𝑎𝑙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0.5</m:t>
                    </m:r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h𝑠𝑣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r>
                      <a:rPr lang="ar-AE" sz="2000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 </m:t>
                    </m:r>
                  </m:oMath>
                </a14:m>
                <a:endParaRPr lang="en-US" sz="2000" dirty="0"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marL="228600" indent="-228240">
                  <a:buSzPts val="2800"/>
                  <a:buFont typeface="Arial"/>
                  <a:buChar char="•"/>
                </a:pPr>
                <a:r>
                  <a:rPr lang="en-US" sz="2000" dirty="0"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Only Saturation and Hue values are used</a:t>
                </a:r>
                <a:endParaRPr lang="ar-AE" sz="2000" dirty="0"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marL="228600" marR="0" lvl="0" indent="-22824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•"/>
                </a:pPr>
                <a:endParaRPr sz="2000" b="0" i="0" u="none" strike="noStrike" cap="none" dirty="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mc:Choice>
        <mc:Fallback xmlns="">
          <p:sp>
            <p:nvSpPr>
              <p:cNvPr id="484" name="Google Shape;484;p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7" y="1416486"/>
                <a:ext cx="10515240" cy="4350960"/>
              </a:xfrm>
              <a:prstGeom prst="rect">
                <a:avLst/>
              </a:prstGeom>
              <a:blipFill>
                <a:blip r:embed="rId3"/>
                <a:stretch>
                  <a:fillRect l="-96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5" name="Google Shape;485;p4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16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46"/>
          <p:cNvSpPr txBox="1"/>
          <p:nvPr/>
        </p:nvSpPr>
        <p:spPr>
          <a:xfrm>
            <a:off x="4038480" y="6464321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Shivangi</a:t>
            </a: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and</a:t>
            </a: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Soham</a:t>
            </a:r>
            <a:endParaRPr sz="1400" b="0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F44C7-5D39-5E4C-B60C-ED938893B2FD}"/>
              </a:ext>
            </a:extLst>
          </p:cNvPr>
          <p:cNvSpPr txBox="1"/>
          <p:nvPr/>
        </p:nvSpPr>
        <p:spPr>
          <a:xfrm>
            <a:off x="1338292" y="4118895"/>
            <a:ext cx="235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Training </a:t>
            </a:r>
            <a:r>
              <a:rPr lang="de-DE" dirty="0" err="1"/>
              <a:t>Discriminator</a:t>
            </a:r>
            <a:r>
              <a:rPr lang="de-DE" dirty="0"/>
              <a:t> Loss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E4327A-65BD-3242-B4E5-28CA31DC7A0E}"/>
              </a:ext>
            </a:extLst>
          </p:cNvPr>
          <p:cNvSpPr txBox="1"/>
          <p:nvPr/>
        </p:nvSpPr>
        <p:spPr>
          <a:xfrm>
            <a:off x="1389723" y="6406045"/>
            <a:ext cx="2113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Training Generator Loss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ACC536-9592-4148-8D77-636E92BCA4D2}"/>
              </a:ext>
            </a:extLst>
          </p:cNvPr>
          <p:cNvSpPr txBox="1"/>
          <p:nvPr/>
        </p:nvSpPr>
        <p:spPr>
          <a:xfrm>
            <a:off x="6194477" y="4118895"/>
            <a:ext cx="2494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Validation </a:t>
            </a:r>
            <a:r>
              <a:rPr lang="de-DE" dirty="0" err="1"/>
              <a:t>Discriminator</a:t>
            </a:r>
            <a:r>
              <a:rPr lang="de-DE" dirty="0"/>
              <a:t> Loss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8BDF8C-DE4C-3444-8058-D8826BE6EE11}"/>
              </a:ext>
            </a:extLst>
          </p:cNvPr>
          <p:cNvSpPr txBox="1"/>
          <p:nvPr/>
        </p:nvSpPr>
        <p:spPr>
          <a:xfrm>
            <a:off x="6314702" y="6231083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Validation Generator Loss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B01EB-86C0-574D-9D9B-899B1E085BFE}"/>
              </a:ext>
            </a:extLst>
          </p:cNvPr>
          <p:cNvSpPr txBox="1"/>
          <p:nvPr/>
        </p:nvSpPr>
        <p:spPr>
          <a:xfrm>
            <a:off x="10096455" y="2583561"/>
            <a:ext cx="15680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Hyperparameters</a:t>
            </a:r>
          </a:p>
          <a:p>
            <a:endParaRPr lang="de-DE" dirty="0"/>
          </a:p>
          <a:p>
            <a:r>
              <a:rPr lang="de-DE" dirty="0"/>
              <a:t>D </a:t>
            </a:r>
            <a:r>
              <a:rPr lang="de-DE" dirty="0" err="1"/>
              <a:t>lr</a:t>
            </a:r>
            <a:r>
              <a:rPr lang="de-DE" dirty="0"/>
              <a:t> : 1e-7</a:t>
            </a:r>
          </a:p>
          <a:p>
            <a:r>
              <a:rPr lang="de-DE" dirty="0"/>
              <a:t>G </a:t>
            </a:r>
            <a:r>
              <a:rPr lang="de-DE" dirty="0" err="1"/>
              <a:t>lr</a:t>
            </a:r>
            <a:r>
              <a:rPr lang="de-DE" dirty="0"/>
              <a:t> :  1e-5</a:t>
            </a:r>
          </a:p>
          <a:p>
            <a:r>
              <a:rPr lang="de-DE" dirty="0" err="1"/>
              <a:t>Optimizer</a:t>
            </a:r>
            <a:r>
              <a:rPr lang="de-DE" dirty="0"/>
              <a:t> : Adam</a:t>
            </a:r>
          </a:p>
          <a:p>
            <a:r>
              <a:rPr lang="de-DE" dirty="0"/>
              <a:t>Batch Size : 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0C941E-5A2B-9847-A863-F5293F5E1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63" y="2160542"/>
            <a:ext cx="4016000" cy="1901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933947-DC9C-7B42-BAE2-37477A025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97" y="4484437"/>
            <a:ext cx="4081766" cy="1863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90CF12-86E2-4248-81ED-D2C3DFE12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9915" y="2191220"/>
            <a:ext cx="4317854" cy="1870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4D1810-A7E7-C34C-A86B-DAB493550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6325" y="4527261"/>
            <a:ext cx="4161444" cy="170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3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Results</a:t>
            </a:r>
            <a:r>
              <a:rPr lang="de-DE" sz="4400" b="0" strike="noStrik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Configuration</a:t>
            </a:r>
            <a:r>
              <a:rPr lang="de-DE" sz="4400" b="0" strike="noStrik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4400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</a:t>
            </a:r>
            <a:endParaRPr sz="18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17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46"/>
          <p:cNvSpPr txBox="1"/>
          <p:nvPr/>
        </p:nvSpPr>
        <p:spPr>
          <a:xfrm>
            <a:off x="4038480" y="6464321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Shivangi</a:t>
            </a: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and</a:t>
            </a: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Soham</a:t>
            </a:r>
            <a:endParaRPr sz="1400" b="0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F44C7-5D39-5E4C-B60C-ED938893B2FD}"/>
              </a:ext>
            </a:extLst>
          </p:cNvPr>
          <p:cNvSpPr txBox="1"/>
          <p:nvPr/>
        </p:nvSpPr>
        <p:spPr>
          <a:xfrm>
            <a:off x="1402658" y="3456547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Squared</a:t>
            </a:r>
            <a:r>
              <a:rPr lang="de-DE" dirty="0"/>
              <a:t> Error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7CB20-D970-EE4E-AF7C-83703C7B4985}"/>
              </a:ext>
            </a:extLst>
          </p:cNvPr>
          <p:cNvSpPr txBox="1"/>
          <p:nvPr/>
        </p:nvSpPr>
        <p:spPr>
          <a:xfrm>
            <a:off x="1962907" y="604874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PSNR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383F8D-CEF1-7742-A0A1-4DE5B1935631}"/>
              </a:ext>
            </a:extLst>
          </p:cNvPr>
          <p:cNvSpPr txBox="1"/>
          <p:nvPr/>
        </p:nvSpPr>
        <p:spPr>
          <a:xfrm>
            <a:off x="5523683" y="3263021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Composite 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74A847-F408-AB41-BB94-5275E5FB69C8}"/>
              </a:ext>
            </a:extLst>
          </p:cNvPr>
          <p:cNvSpPr txBox="1"/>
          <p:nvPr/>
        </p:nvSpPr>
        <p:spPr>
          <a:xfrm>
            <a:off x="8152920" y="6058687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Generated</a:t>
            </a:r>
            <a:endParaRPr lang="de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95E8FB-BF09-B04B-A2E6-3AC416B25239}"/>
              </a:ext>
            </a:extLst>
          </p:cNvPr>
          <p:cNvSpPr txBox="1"/>
          <p:nvPr/>
        </p:nvSpPr>
        <p:spPr>
          <a:xfrm>
            <a:off x="8575514" y="3263021"/>
            <a:ext cx="1794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A0901-2366-0145-ADDA-0FBDB60EFD6C}"/>
              </a:ext>
            </a:extLst>
          </p:cNvPr>
          <p:cNvSpPr txBox="1"/>
          <p:nvPr/>
        </p:nvSpPr>
        <p:spPr>
          <a:xfrm>
            <a:off x="2185083" y="6544617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Relatively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395614-1BD0-F64E-886A-A5F84B98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74" y="1614515"/>
            <a:ext cx="4174219" cy="1855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C5D26D-762D-0C49-B194-44045FA88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3" y="4096836"/>
            <a:ext cx="4334938" cy="1701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7ADD0-AC1F-DE4C-B323-FEB011632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881" y="1391385"/>
            <a:ext cx="2782899" cy="1855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F9B257-EA87-E042-9A97-A76781D7B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7240" y="3899962"/>
            <a:ext cx="3033992" cy="20226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C3F2D8-207E-914E-BDE7-4A8E5F39F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2002" y="1391384"/>
            <a:ext cx="2782901" cy="18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1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Results</a:t>
            </a:r>
            <a:r>
              <a:rPr lang="de-DE" sz="4400" b="0" strike="noStrik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Comparison</a:t>
            </a:r>
            <a:endParaRPr sz="18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18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46"/>
          <p:cNvSpPr txBox="1"/>
          <p:nvPr/>
        </p:nvSpPr>
        <p:spPr>
          <a:xfrm>
            <a:off x="4038480" y="6464321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Shivangi</a:t>
            </a: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and</a:t>
            </a: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Soham</a:t>
            </a:r>
            <a:endParaRPr sz="1400" b="0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A180165-3760-D245-9205-AA81DCB8B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480943"/>
              </p:ext>
            </p:extLst>
          </p:nvPr>
        </p:nvGraphicFramePr>
        <p:xfrm>
          <a:off x="600732" y="1702207"/>
          <a:ext cx="9898730" cy="2011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672">
                  <a:extLst>
                    <a:ext uri="{9D8B030D-6E8A-4147-A177-3AD203B41FA5}">
                      <a16:colId xmlns:a16="http://schemas.microsoft.com/office/drawing/2014/main" val="1508560346"/>
                    </a:ext>
                  </a:extLst>
                </a:gridCol>
                <a:gridCol w="1493259">
                  <a:extLst>
                    <a:ext uri="{9D8B030D-6E8A-4147-A177-3AD203B41FA5}">
                      <a16:colId xmlns:a16="http://schemas.microsoft.com/office/drawing/2014/main" val="775041396"/>
                    </a:ext>
                  </a:extLst>
                </a:gridCol>
                <a:gridCol w="1373566">
                  <a:extLst>
                    <a:ext uri="{9D8B030D-6E8A-4147-A177-3AD203B41FA5}">
                      <a16:colId xmlns:a16="http://schemas.microsoft.com/office/drawing/2014/main" val="1613185090"/>
                    </a:ext>
                  </a:extLst>
                </a:gridCol>
                <a:gridCol w="2091411">
                  <a:extLst>
                    <a:ext uri="{9D8B030D-6E8A-4147-A177-3AD203B41FA5}">
                      <a16:colId xmlns:a16="http://schemas.microsoft.com/office/drawing/2014/main" val="1095255244"/>
                    </a:ext>
                  </a:extLst>
                </a:gridCol>
                <a:gridCol w="2091411">
                  <a:extLst>
                    <a:ext uri="{9D8B030D-6E8A-4147-A177-3AD203B41FA5}">
                      <a16:colId xmlns:a16="http://schemas.microsoft.com/office/drawing/2014/main" val="897185614"/>
                    </a:ext>
                  </a:extLst>
                </a:gridCol>
                <a:gridCol w="2091411">
                  <a:extLst>
                    <a:ext uri="{9D8B030D-6E8A-4147-A177-3AD203B41FA5}">
                      <a16:colId xmlns:a16="http://schemas.microsoft.com/office/drawing/2014/main" val="2427797254"/>
                    </a:ext>
                  </a:extLst>
                </a:gridCol>
              </a:tblGrid>
              <a:tr h="50287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S. 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Configuration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869698"/>
                  </a:ext>
                </a:extLst>
              </a:tr>
              <a:tr h="50287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1956.96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17.67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57915"/>
                  </a:ext>
                </a:extLst>
              </a:tr>
              <a:tr h="50287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1542.31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19.02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204890"/>
                  </a:ext>
                </a:extLst>
              </a:tr>
              <a:tr h="50287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1043.65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6697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FF1286-9492-D34B-A5B6-EA13AADA61D0}"/>
                  </a:ext>
                </a:extLst>
              </p:cNvPr>
              <p:cNvSpPr txBox="1"/>
              <p:nvPr/>
            </p:nvSpPr>
            <p:spPr>
              <a:xfrm>
                <a:off x="838080" y="4278618"/>
                <a:ext cx="4364849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A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𝐺𝑒𝑛𝑒𝑟𝑎𝑡𝑜𝑟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𝐴𝑑𝑣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2</m:t>
                    </m:r>
                    <m:r>
                      <a:rPr lang="ar-AE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2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0.1</m:t>
                    </m:r>
                    <m:r>
                      <a:rPr lang="ar-AE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𝑝𝑒𝑟𝑐𝑒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𝑝</m:t>
                        </m:r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𝑡𝑢𝑎𝑙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0</m:t>
                    </m:r>
                    <m:r>
                      <a:rPr lang="ar-AE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h𝑠𝑣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FF1286-9492-D34B-A5B6-EA13AADA6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80" y="4278618"/>
                <a:ext cx="4364849" cy="324384"/>
              </a:xfrm>
              <a:prstGeom prst="rect">
                <a:avLst/>
              </a:prstGeom>
              <a:blipFill>
                <a:blip r:embed="rId3"/>
                <a:stretch>
                  <a:fillRect l="-290" t="-3846"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E26BE0-0599-EC4A-A956-56802176A4F7}"/>
                  </a:ext>
                </a:extLst>
              </p:cNvPr>
              <p:cNvSpPr txBox="1"/>
              <p:nvPr/>
            </p:nvSpPr>
            <p:spPr>
              <a:xfrm>
                <a:off x="838080" y="4764632"/>
                <a:ext cx="4784964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B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𝐺𝑒𝑛𝑒𝑟𝑎𝑡𝑜𝑟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𝐴𝑑𝑣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100</m:t>
                    </m:r>
                    <m:r>
                      <a:rPr lang="ar-AE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1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10.</m:t>
                    </m:r>
                    <m:r>
                      <a:rPr lang="ar-AE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0 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𝑝𝑒𝑟𝑐𝑒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𝑝</m:t>
                        </m:r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𝑡𝑢𝑎𝑙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0.0</m:t>
                    </m:r>
                    <m:r>
                      <a:rPr lang="ar-AE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h𝑠𝑣</m:t>
                        </m:r>
                      </m:sub>
                    </m:sSub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E26BE0-0599-EC4A-A956-56802176A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80" y="4764632"/>
                <a:ext cx="4784964" cy="324384"/>
              </a:xfrm>
              <a:prstGeom prst="rect">
                <a:avLst/>
              </a:prstGeom>
              <a:blipFill>
                <a:blip r:embed="rId4"/>
                <a:stretch>
                  <a:fillRect l="-265" t="-3704" b="-74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99F6FE-9779-1D47-8CEC-D2BCB856DBF2}"/>
                  </a:ext>
                </a:extLst>
              </p:cNvPr>
              <p:cNvSpPr txBox="1"/>
              <p:nvPr/>
            </p:nvSpPr>
            <p:spPr>
              <a:xfrm>
                <a:off x="838080" y="5329539"/>
                <a:ext cx="4627229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𝐺𝑒𝑛𝑒𝑟𝑎𝑡𝑜𝑟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𝐴𝑑𝑣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0.5</m:t>
                    </m:r>
                    <m:r>
                      <a:rPr lang="ar-AE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2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0.</m:t>
                    </m:r>
                    <m:r>
                      <a:rPr lang="ar-AE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0 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𝑝𝑒𝑟𝑐𝑒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𝑝</m:t>
                        </m:r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𝑡𝑢𝑎𝑙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0.5</m:t>
                    </m:r>
                    <m:r>
                      <a:rPr lang="ar-AE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𝐿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h𝑠𝑣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99F6FE-9779-1D47-8CEC-D2BCB856D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80" y="5329539"/>
                <a:ext cx="4627229" cy="324384"/>
              </a:xfrm>
              <a:prstGeom prst="rect">
                <a:avLst/>
              </a:prstGeom>
              <a:blipFill>
                <a:blip r:embed="rId5"/>
                <a:stretch>
                  <a:fillRect l="-274" t="-12000" b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310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Results</a:t>
            </a:r>
            <a:r>
              <a:rPr lang="de-DE" sz="4400" b="0" strike="noStrik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Comparison</a:t>
            </a:r>
            <a:endParaRPr sz="18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19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46"/>
          <p:cNvSpPr txBox="1"/>
          <p:nvPr/>
        </p:nvSpPr>
        <p:spPr>
          <a:xfrm>
            <a:off x="4038480" y="6464321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Shivangi</a:t>
            </a: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and</a:t>
            </a: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Soham</a:t>
            </a:r>
            <a:endParaRPr sz="1400" b="0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28C61-327F-754B-B0C1-8F6351041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936" y="1938762"/>
            <a:ext cx="2113200" cy="14087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335917-D577-3B4F-8CB7-3BCB56C5CB47}"/>
              </a:ext>
            </a:extLst>
          </p:cNvPr>
          <p:cNvSpPr txBox="1"/>
          <p:nvPr/>
        </p:nvSpPr>
        <p:spPr>
          <a:xfrm>
            <a:off x="10009239" y="1530663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25A1B-3EFE-7C44-8A87-B19799E6113C}"/>
              </a:ext>
            </a:extLst>
          </p:cNvPr>
          <p:cNvSpPr txBox="1"/>
          <p:nvPr/>
        </p:nvSpPr>
        <p:spPr>
          <a:xfrm>
            <a:off x="771340" y="1536311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Composite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36088C-A667-3C49-944D-41925CC1BCA2}"/>
              </a:ext>
            </a:extLst>
          </p:cNvPr>
          <p:cNvSpPr txBox="1"/>
          <p:nvPr/>
        </p:nvSpPr>
        <p:spPr>
          <a:xfrm>
            <a:off x="4038480" y="1599446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Configuration</a:t>
            </a:r>
            <a:r>
              <a:rPr lang="de-DE" dirty="0"/>
              <a:t> 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CC7D16-6061-504A-A245-CFCB29C307A8}"/>
              </a:ext>
            </a:extLst>
          </p:cNvPr>
          <p:cNvSpPr txBox="1"/>
          <p:nvPr/>
        </p:nvSpPr>
        <p:spPr>
          <a:xfrm>
            <a:off x="7169962" y="1541960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Configuration</a:t>
            </a:r>
            <a:r>
              <a:rPr lang="de-DE" dirty="0"/>
              <a:t> C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01C35F-858B-9241-AE84-77B55D6326E0}"/>
              </a:ext>
            </a:extLst>
          </p:cNvPr>
          <p:cNvCxnSpPr>
            <a:cxnSpLocks/>
          </p:cNvCxnSpPr>
          <p:nvPr/>
        </p:nvCxnSpPr>
        <p:spPr>
          <a:xfrm>
            <a:off x="9071811" y="1478079"/>
            <a:ext cx="0" cy="47302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6F7FCD-845F-2840-9DB3-320416E36234}"/>
              </a:ext>
            </a:extLst>
          </p:cNvPr>
          <p:cNvCxnSpPr>
            <a:cxnSpLocks/>
          </p:cNvCxnSpPr>
          <p:nvPr/>
        </p:nvCxnSpPr>
        <p:spPr>
          <a:xfrm>
            <a:off x="6115753" y="1478079"/>
            <a:ext cx="0" cy="46663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8CB2BC-5FD4-FB49-9165-5A41E889B178}"/>
              </a:ext>
            </a:extLst>
          </p:cNvPr>
          <p:cNvCxnSpPr>
            <a:cxnSpLocks/>
          </p:cNvCxnSpPr>
          <p:nvPr/>
        </p:nvCxnSpPr>
        <p:spPr>
          <a:xfrm>
            <a:off x="2915653" y="1541960"/>
            <a:ext cx="0" cy="46663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39FAF-EF06-FC44-BE1D-1FECDFEA5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058" y="1922660"/>
            <a:ext cx="2113200" cy="140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53ECE1-0D93-7145-BCFC-8BE97BA81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33" y="1935439"/>
            <a:ext cx="2112457" cy="14083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4CDB61-6571-CD46-9A3B-B775B4410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733" y="3529012"/>
            <a:ext cx="2095500" cy="1397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ABF500-1B99-864D-A96B-8307374C57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0936" y="3510440"/>
            <a:ext cx="2095500" cy="1397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9F5146-7068-CF48-9AAE-9530EFCCD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6993" y="3536480"/>
            <a:ext cx="2095500" cy="1397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C1CC29-4E8D-C944-B290-215F3BD97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980" y="5120139"/>
            <a:ext cx="2095500" cy="1397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0F6EB8-FE81-C043-AD1C-1DCD936E37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0935" y="5042719"/>
            <a:ext cx="2095500" cy="1397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D96B79A-5686-8548-9775-FA03F2C882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8230" y="5101886"/>
            <a:ext cx="2095500" cy="1397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166F6E4-52A2-C744-B433-CD4D031582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60729" y="5120139"/>
            <a:ext cx="2095500" cy="1397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C36C0C0-0A4A-6F4E-A0DA-C1161F7144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9998" y="3529555"/>
            <a:ext cx="2095500" cy="1397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7DE31E7-DAC6-3545-97CC-D2AE634F50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68849" y="1969459"/>
            <a:ext cx="20955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0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Recap</a:t>
            </a:r>
            <a:endParaRPr sz="18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de-DE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Goal :  </a:t>
            </a:r>
            <a:r>
              <a:rPr lang="de-DE" sz="2800" b="0" strike="noStrik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Produce</a:t>
            </a:r>
            <a:r>
              <a:rPr lang="de-DE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b="0" strike="noStrik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realistic</a:t>
            </a:r>
            <a:r>
              <a:rPr lang="de-DE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b="0" strike="noStrik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composite</a:t>
            </a:r>
            <a:r>
              <a:rPr lang="de-DE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b="0" strike="noStrik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images</a:t>
            </a:r>
            <a:endParaRPr sz="2800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28600" marR="0" lvl="0" indent="-50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strike="noStrik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990165" y="5801824"/>
            <a:ext cx="26340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Input: Composite Image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4622137" y="5811640"/>
            <a:ext cx="28285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Output: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Realistic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Image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4009505" y="6479503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Shivangi and Soham</a:t>
            </a:r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202;p32">
            <a:extLst>
              <a:ext uri="{FF2B5EF4-FFF2-40B4-BE49-F238E27FC236}">
                <a16:creationId xmlns:a16="http://schemas.microsoft.com/office/drawing/2014/main" id="{F1F50C51-6732-BB4E-82B4-6F2291F5E340}"/>
              </a:ext>
            </a:extLst>
          </p:cNvPr>
          <p:cNvSpPr txBox="1"/>
          <p:nvPr/>
        </p:nvSpPr>
        <p:spPr>
          <a:xfrm>
            <a:off x="9082867" y="5818945"/>
            <a:ext cx="17980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Ground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Truth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2621A9-8333-B040-ACB5-65819AD4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92" y="3015020"/>
            <a:ext cx="3810000" cy="25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B416F-0962-1741-91E4-B6C9B2290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945" y="3015020"/>
            <a:ext cx="38100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027A66-302B-984A-81B8-6F3860CD8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701" y="301502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50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Failure</a:t>
            </a:r>
            <a:r>
              <a:rPr lang="de-DE" sz="4400" b="0" strike="noStrik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Cases</a:t>
            </a:r>
            <a:endParaRPr sz="18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20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46"/>
          <p:cNvSpPr txBox="1"/>
          <p:nvPr/>
        </p:nvSpPr>
        <p:spPr>
          <a:xfrm>
            <a:off x="4038480" y="6464321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Shivangi</a:t>
            </a: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and</a:t>
            </a:r>
            <a:r>
              <a:rPr lang="de-DE" sz="1200" b="0" strike="noStrike" dirty="0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1200" b="0" strike="noStrike" dirty="0" err="1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Soham</a:t>
            </a:r>
            <a:endParaRPr sz="1400" b="0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3DC46-7DE2-C349-8B26-03F79D07A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93" y="1899307"/>
            <a:ext cx="2095500" cy="139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EE71AE-64CC-5542-83F2-9F2D238DF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950" y="1927860"/>
            <a:ext cx="2095500" cy="139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513379-6A46-0647-A28D-6D8A5FB2C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207" y="1912789"/>
            <a:ext cx="2095500" cy="139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BC6D72-46DD-EA4D-8B61-15D89FDCD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293" y="3561694"/>
            <a:ext cx="2095500" cy="1397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478520-407C-0046-BED8-9C44F1CCD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7463" y="3578810"/>
            <a:ext cx="2095500" cy="1397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4B1DFC-7B42-3F41-930C-CEC5BF4725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0633" y="3578810"/>
            <a:ext cx="20955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2D7D65-53C8-CB42-858F-10D719FC848E}"/>
              </a:ext>
            </a:extLst>
          </p:cNvPr>
          <p:cNvSpPr txBox="1"/>
          <p:nvPr/>
        </p:nvSpPr>
        <p:spPr>
          <a:xfrm>
            <a:off x="1097280" y="5224081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Composite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DDCA9-85B1-664F-8C03-22EB017DE184}"/>
              </a:ext>
            </a:extLst>
          </p:cNvPr>
          <p:cNvSpPr txBox="1"/>
          <p:nvPr/>
        </p:nvSpPr>
        <p:spPr>
          <a:xfrm>
            <a:off x="5416061" y="5224080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009A5E-3CC8-1F46-A3CC-F80B92AD2898}"/>
              </a:ext>
            </a:extLst>
          </p:cNvPr>
          <p:cNvSpPr txBox="1"/>
          <p:nvPr/>
        </p:nvSpPr>
        <p:spPr>
          <a:xfrm>
            <a:off x="9566228" y="5198399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6540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0" strike="noStrik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Plan</a:t>
            </a:r>
            <a:endParaRPr sz="18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21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12" name="Google Shape;312;p37"/>
          <p:cNvGrpSpPr/>
          <p:nvPr/>
        </p:nvGrpSpPr>
        <p:grpSpPr>
          <a:xfrm>
            <a:off x="473375" y="2127631"/>
            <a:ext cx="11244650" cy="836828"/>
            <a:chOff x="1343025" y="6029323"/>
            <a:chExt cx="25245015" cy="1571627"/>
          </a:xfrm>
        </p:grpSpPr>
        <p:sp>
          <p:nvSpPr>
            <p:cNvPr id="313" name="Google Shape;313;p37"/>
            <p:cNvSpPr/>
            <p:nvPr/>
          </p:nvSpPr>
          <p:spPr>
            <a:xfrm>
              <a:off x="21082972" y="6029323"/>
              <a:ext cx="5505068" cy="1571625"/>
            </a:xfrm>
            <a:prstGeom prst="homePlat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4" name="Google Shape;314;p37"/>
            <p:cNvGrpSpPr/>
            <p:nvPr/>
          </p:nvGrpSpPr>
          <p:grpSpPr>
            <a:xfrm>
              <a:off x="1343025" y="6029324"/>
              <a:ext cx="5505069" cy="1571626"/>
              <a:chOff x="1343025" y="6029324"/>
              <a:chExt cx="5505069" cy="1571626"/>
            </a:xfrm>
          </p:grpSpPr>
          <p:sp>
            <p:nvSpPr>
              <p:cNvPr id="315" name="Google Shape;315;p37"/>
              <p:cNvSpPr/>
              <p:nvPr/>
            </p:nvSpPr>
            <p:spPr>
              <a:xfrm>
                <a:off x="2724212" y="6029324"/>
                <a:ext cx="4123882" cy="15716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7"/>
              <p:cNvSpPr/>
              <p:nvPr/>
            </p:nvSpPr>
            <p:spPr>
              <a:xfrm>
                <a:off x="1343025" y="6029325"/>
                <a:ext cx="5505068" cy="1571625"/>
              </a:xfrm>
              <a:prstGeom prst="chevron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7" name="Google Shape;317;p37"/>
            <p:cNvSpPr/>
            <p:nvPr/>
          </p:nvSpPr>
          <p:spPr>
            <a:xfrm>
              <a:off x="11548947" y="6029323"/>
              <a:ext cx="5505069" cy="15716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p37"/>
          <p:cNvSpPr txBox="1"/>
          <p:nvPr/>
        </p:nvSpPr>
        <p:spPr>
          <a:xfrm>
            <a:off x="1088584" y="2361378"/>
            <a:ext cx="16722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Presentation 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7"/>
          <p:cNvSpPr txBox="1"/>
          <p:nvPr/>
        </p:nvSpPr>
        <p:spPr>
          <a:xfrm>
            <a:off x="5409211" y="2348324"/>
            <a:ext cx="16722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Presentation 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7"/>
          <p:cNvSpPr txBox="1"/>
          <p:nvPr/>
        </p:nvSpPr>
        <p:spPr>
          <a:xfrm>
            <a:off x="9453782" y="2222878"/>
            <a:ext cx="147989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7"/>
          <p:cNvSpPr txBox="1"/>
          <p:nvPr/>
        </p:nvSpPr>
        <p:spPr>
          <a:xfrm>
            <a:off x="473375" y="3161538"/>
            <a:ext cx="3736011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Cloud Setup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Dataloaders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Network Pipeline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coded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Synthetic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Ground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Truth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Image Generation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Pre-trained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Overfit</a:t>
            </a:r>
            <a:r>
              <a:rPr lang="de-DE" sz="1800" dirty="0" err="1">
                <a:solidFill>
                  <a:schemeClr val="dk1"/>
                </a:solidFill>
              </a:rPr>
              <a:t>ting</a:t>
            </a:r>
            <a:r>
              <a:rPr lang="de-DE" sz="1800" dirty="0">
                <a:solidFill>
                  <a:schemeClr val="dk1"/>
                </a:solidFill>
              </a:rPr>
              <a:t> on </a:t>
            </a:r>
            <a:r>
              <a:rPr lang="de-DE" sz="1800" dirty="0" err="1">
                <a:solidFill>
                  <a:schemeClr val="dk1"/>
                </a:solidFill>
              </a:rPr>
              <a:t>smaller</a:t>
            </a:r>
            <a:r>
              <a:rPr lang="de-DE" sz="1800" dirty="0">
                <a:solidFill>
                  <a:schemeClr val="dk1"/>
                </a:solidFill>
              </a:rPr>
              <a:t> </a:t>
            </a:r>
            <a:r>
              <a:rPr lang="de-DE" sz="1800" dirty="0" err="1">
                <a:solidFill>
                  <a:schemeClr val="dk1"/>
                </a:solidFill>
              </a:rPr>
              <a:t>dataset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7"/>
          <p:cNvSpPr txBox="1"/>
          <p:nvPr/>
        </p:nvSpPr>
        <p:spPr>
          <a:xfrm>
            <a:off x="4712015" y="3185151"/>
            <a:ext cx="2938276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 on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bigger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images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Try out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bigger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architectures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skip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links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additional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endParaRPr lang="de-DE" sz="1800" dirty="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 dirty="0">
                <a:solidFill>
                  <a:schemeClr val="dk1"/>
                </a:solidFill>
              </a:rPr>
              <a:t>Final Dataset </a:t>
            </a:r>
            <a:r>
              <a:rPr lang="de-DE" sz="1800" dirty="0" err="1">
                <a:solidFill>
                  <a:schemeClr val="dk1"/>
                </a:solidFill>
              </a:rPr>
              <a:t>preparation</a:t>
            </a:r>
            <a:endParaRPr lang="de-DE" sz="1800" dirty="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 dirty="0" err="1">
                <a:solidFill>
                  <a:schemeClr val="dk1"/>
                </a:solidFill>
              </a:rPr>
              <a:t>Metric</a:t>
            </a:r>
            <a:r>
              <a:rPr lang="de-DE" sz="1800" dirty="0">
                <a:solidFill>
                  <a:schemeClr val="dk1"/>
                </a:solidFill>
              </a:rPr>
              <a:t> Evaluation</a:t>
            </a:r>
            <a:endParaRPr dirty="0"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7"/>
          <p:cNvSpPr txBox="1"/>
          <p:nvPr/>
        </p:nvSpPr>
        <p:spPr>
          <a:xfrm>
            <a:off x="8893823" y="3214855"/>
            <a:ext cx="2824202" cy="186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Fine-tune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final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Hyper-parameter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lang="de-DE"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de-DE" sz="1800" dirty="0">
                <a:solidFill>
                  <a:schemeClr val="dk1"/>
                </a:solidFill>
              </a:rPr>
              <a:t>Try out </a:t>
            </a:r>
            <a:r>
              <a:rPr lang="de-DE" sz="1800" dirty="0" err="1">
                <a:solidFill>
                  <a:schemeClr val="dk1"/>
                </a:solidFill>
              </a:rPr>
              <a:t>PatchGAN</a:t>
            </a:r>
            <a:r>
              <a:rPr lang="de-DE" sz="1800" dirty="0">
                <a:solidFill>
                  <a:schemeClr val="dk1"/>
                </a:solidFill>
              </a:rPr>
              <a:t> (in </a:t>
            </a:r>
            <a:r>
              <a:rPr lang="de-DE" sz="1800" dirty="0" err="1">
                <a:solidFill>
                  <a:schemeClr val="dk1"/>
                </a:solidFill>
              </a:rPr>
              <a:t>progress</a:t>
            </a:r>
            <a:r>
              <a:rPr lang="de-DE" sz="1800" dirty="0">
                <a:solidFill>
                  <a:schemeClr val="dk1"/>
                </a:solidFill>
              </a:rPr>
              <a:t>)</a:t>
            </a:r>
            <a:endParaRPr lang="de-DE"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endParaRPr dirty="0"/>
          </a:p>
        </p:txBody>
      </p:sp>
      <p:sp>
        <p:nvSpPr>
          <p:cNvPr id="324" name="Google Shape;324;p37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Shivangi and Soham</a:t>
            </a:r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372F7D63-5ECF-4342-B187-01D11D733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9410" y="4001040"/>
            <a:ext cx="828289" cy="82828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0" strike="noStrike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Challenges</a:t>
            </a:r>
            <a:endParaRPr sz="1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6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56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Only adversarial and reconstruction loss were not enough for the purpose of matching colors.</a:t>
            </a:r>
          </a:p>
          <a:p>
            <a:pPr marL="228600" marR="0" lvl="0" indent="-228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endParaRPr lang="en-US" sz="2800" dirty="0">
              <a:latin typeface="Helvetica Neue Light"/>
              <a:ea typeface="Helvetica Neue Light"/>
              <a:sym typeface="Helvetica Neue Light"/>
            </a:endParaRPr>
          </a:p>
          <a:p>
            <a:pPr marL="45756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/>
                <a:ea typeface="Helvetica Neue Light"/>
                <a:sym typeface="Helvetica Neue Light"/>
              </a:rPr>
              <a:t>Discriminator became much powerful in comparison to Generator</a:t>
            </a:r>
          </a:p>
          <a:p>
            <a:pPr marL="360" lvl="1">
              <a:buSzPts val="2800"/>
            </a:pPr>
            <a:r>
              <a:rPr lang="en-US" dirty="0">
                <a:latin typeface="Helvetica Neue Light"/>
                <a:ea typeface="Helvetica Neue Light"/>
                <a:sym typeface="Helvetica Neue Light"/>
              </a:rPr>
              <a:t> 	</a:t>
            </a:r>
            <a:r>
              <a:rPr lang="en-US" sz="1800" dirty="0">
                <a:latin typeface="Helvetica Neue Light"/>
                <a:ea typeface="Helvetica Neue Light"/>
                <a:sym typeface="Helvetica Neue Light"/>
              </a:rPr>
              <a:t>The D-loss was relatively very low in comparison to G-loss</a:t>
            </a:r>
            <a:endParaRPr sz="1800" dirty="0"/>
          </a:p>
          <a:p>
            <a:pPr marL="45756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5" name="Google Shape;485;p4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22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46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Shivangi and Soham</a:t>
            </a:r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8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0" strike="noStrike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Conclusions</a:t>
            </a:r>
            <a:endParaRPr sz="1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48"/>
          <p:cNvSpPr txBox="1"/>
          <p:nvPr/>
        </p:nvSpPr>
        <p:spPr>
          <a:xfrm>
            <a:off x="838080" y="102762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strike="noStrik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28600" marR="0" lvl="0" indent="-228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de-DE" sz="2800" b="0" strike="noStrik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Hue</a:t>
            </a:r>
            <a:r>
              <a:rPr lang="de-DE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b="0" strike="noStrik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and</a:t>
            </a:r>
            <a:r>
              <a:rPr lang="de-DE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Saturation </a:t>
            </a:r>
            <a:r>
              <a:rPr lang="de-DE" sz="2800" b="0" strike="noStrik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are</a:t>
            </a:r>
            <a:r>
              <a:rPr lang="de-DE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b="0" strike="noStrik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important</a:t>
            </a:r>
            <a:r>
              <a:rPr lang="de-DE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b="0" strike="noStrik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</a:t>
            </a:r>
            <a:r>
              <a:rPr lang="de-DE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b="0" strike="noStrik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consider</a:t>
            </a:r>
            <a:r>
              <a:rPr lang="de-DE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 </a:t>
            </a:r>
            <a:r>
              <a:rPr lang="de-DE" sz="2800" b="0" strike="noStrik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generating</a:t>
            </a:r>
            <a:r>
              <a:rPr lang="de-DE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realistic</a:t>
            </a:r>
            <a:r>
              <a:rPr lang="de-DE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b="0" strike="noStrik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images</a:t>
            </a:r>
            <a:r>
              <a:rPr lang="de-DE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</a:p>
          <a:p>
            <a:pPr marL="228600" marR="0" lvl="0" indent="-228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endParaRPr lang="de-DE" sz="28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28600" lvl="0" indent="-228240">
              <a:buSzPts val="2800"/>
              <a:buFont typeface="Arial"/>
              <a:buChar char="•"/>
            </a:pPr>
            <a:r>
              <a:rPr lang="de-DE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Bad </a:t>
            </a:r>
            <a:r>
              <a:rPr lang="de-DE" sz="2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Results</a:t>
            </a:r>
            <a:r>
              <a:rPr lang="de-DE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: </a:t>
            </a:r>
            <a:r>
              <a:rPr lang="de-DE" sz="2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Using</a:t>
            </a:r>
            <a:r>
              <a:rPr lang="de-DE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only</a:t>
            </a:r>
            <a:r>
              <a:rPr lang="de-DE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any</a:t>
            </a:r>
            <a:r>
              <a:rPr lang="de-DE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„ONE“ </a:t>
            </a:r>
            <a:r>
              <a:rPr lang="de-DE" sz="2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of</a:t>
            </a:r>
            <a:r>
              <a:rPr lang="de-DE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the</a:t>
            </a:r>
            <a:r>
              <a:rPr lang="de-DE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above</a:t>
            </a:r>
            <a:r>
              <a:rPr lang="de-DE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losses</a:t>
            </a:r>
            <a:r>
              <a:rPr lang="de-DE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</a:p>
          <a:p>
            <a:pPr marL="228600" lvl="0" indent="-228240">
              <a:buSzPts val="2800"/>
              <a:buFont typeface="Arial"/>
              <a:buChar char="•"/>
            </a:pPr>
            <a:endParaRPr lang="de-DE" sz="2800" b="0" strike="noStrik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28600" lvl="0" indent="-228240">
              <a:buSzPts val="2800"/>
              <a:buFont typeface="Arial"/>
              <a:buChar char="•"/>
            </a:pPr>
            <a:r>
              <a:rPr lang="de-DE" sz="2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Unable</a:t>
            </a:r>
            <a:r>
              <a:rPr lang="de-DE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to</a:t>
            </a:r>
            <a:r>
              <a:rPr lang="de-DE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learn</a:t>
            </a:r>
            <a:r>
              <a:rPr lang="de-DE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difficult</a:t>
            </a:r>
            <a:r>
              <a:rPr lang="de-DE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filters</a:t>
            </a:r>
            <a:r>
              <a:rPr lang="de-DE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. Needs </a:t>
            </a:r>
            <a:r>
              <a:rPr lang="de-DE" sz="2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more</a:t>
            </a:r>
            <a:r>
              <a:rPr lang="de-DE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fine</a:t>
            </a:r>
            <a:r>
              <a:rPr lang="de-DE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-tuning.</a:t>
            </a:r>
          </a:p>
          <a:p>
            <a:pPr marL="228600" lvl="0" indent="-228240">
              <a:buSzPts val="2800"/>
              <a:buFont typeface="Arial"/>
              <a:buChar char="•"/>
            </a:pPr>
            <a:endParaRPr lang="de-DE" sz="2800" b="0" strike="noStrik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28600" lvl="0" indent="-228240">
              <a:buSzPts val="2800"/>
              <a:buFont typeface="Arial"/>
              <a:buChar char="•"/>
            </a:pPr>
            <a:r>
              <a:rPr lang="de-DE" sz="2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Adding</a:t>
            </a:r>
            <a:r>
              <a:rPr lang="de-DE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skip</a:t>
            </a:r>
            <a:r>
              <a:rPr lang="de-DE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links </a:t>
            </a:r>
            <a:r>
              <a:rPr lang="de-DE" sz="2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helped</a:t>
            </a:r>
            <a:r>
              <a:rPr lang="de-DE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learn</a:t>
            </a:r>
            <a:r>
              <a:rPr lang="de-DE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diverse </a:t>
            </a:r>
            <a:r>
              <a:rPr lang="de-DE" sz="2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filters</a:t>
            </a:r>
            <a:endParaRPr lang="de-DE" sz="28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28600" lvl="0" indent="-228240">
              <a:buSzPts val="2800"/>
              <a:buFont typeface="Arial"/>
              <a:buChar char="•"/>
            </a:pPr>
            <a:endParaRPr lang="de-DE" sz="2800" b="0" strike="noStrik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28600" lvl="0" indent="-228240">
              <a:buSzPts val="2800"/>
              <a:buFont typeface="Arial"/>
              <a:buChar char="•"/>
            </a:pPr>
            <a:r>
              <a:rPr lang="de-DE" sz="2800" b="0" strike="noStrik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Resnet</a:t>
            </a:r>
            <a:r>
              <a:rPr lang="de-DE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b="0" strike="noStrik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blocks</a:t>
            </a:r>
            <a:r>
              <a:rPr lang="de-DE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b="0" strike="noStrik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made</a:t>
            </a:r>
            <a:r>
              <a:rPr lang="de-DE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b="0" strike="noStrik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discriminator</a:t>
            </a:r>
            <a:r>
              <a:rPr lang="de-DE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b="0" strike="noStrik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more</a:t>
            </a:r>
            <a:r>
              <a:rPr lang="de-DE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powerful </a:t>
            </a:r>
            <a:r>
              <a:rPr lang="de-DE" sz="2800" b="0" strike="noStrik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and</a:t>
            </a:r>
            <a:r>
              <a:rPr lang="de-DE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b="0" strike="noStrik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reduced</a:t>
            </a:r>
            <a:r>
              <a:rPr lang="de-DE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</a:t>
            </a:r>
            <a:r>
              <a:rPr lang="de-DE" sz="28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time</a:t>
            </a:r>
          </a:p>
          <a:p>
            <a:pPr marL="228600" marR="0" lvl="0" indent="-228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endParaRPr lang="de-DE" sz="2800" b="0" strike="noStrik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28600" marR="0" lvl="0" indent="-228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endParaRPr lang="de-DE" sz="28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28600" marR="0" lvl="0" indent="-228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endParaRPr sz="2800" b="0" strike="noStrik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1" name="Google Shape;501;p48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23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2" name="Google Shape;502;p48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Shivangi and Soham</a:t>
            </a:r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9"/>
          <p:cNvSpPr txBox="1"/>
          <p:nvPr/>
        </p:nvSpPr>
        <p:spPr>
          <a:xfrm>
            <a:off x="914400" y="1846440"/>
            <a:ext cx="10362960" cy="311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400" b="0" strike="noStrike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</a:t>
            </a:r>
            <a:endParaRPr sz="1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24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9" name="Google Shape;509;p49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Shivangi and Soham</a:t>
            </a:r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0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0" strike="noStrike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References</a:t>
            </a:r>
            <a:endParaRPr sz="1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50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0" strike="noStrik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[1] </a:t>
            </a:r>
            <a:r>
              <a:rPr lang="de-DE" sz="2000" b="0" u="sng" strike="noStrike" dirty="0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http://places2.csail.mit.edu/</a:t>
            </a:r>
            <a:endParaRPr sz="2000" b="0" strike="noStrik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[2] </a:t>
            </a:r>
            <a:r>
              <a:rPr lang="de-DE" sz="2000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Dhruv</a:t>
            </a:r>
            <a:r>
              <a:rPr lang="de-DE" sz="20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Batra</a:t>
            </a:r>
            <a:r>
              <a:rPr lang="de-DE" sz="20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de-DE" sz="2000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Adarsh</a:t>
            </a:r>
            <a:r>
              <a:rPr lang="de-DE" sz="20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Kowdle</a:t>
            </a:r>
            <a:r>
              <a:rPr lang="de-DE" sz="20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Devi </a:t>
            </a:r>
            <a:r>
              <a:rPr lang="de-DE" sz="2000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Parikh</a:t>
            </a:r>
            <a:r>
              <a:rPr lang="de-DE" sz="20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de-DE" sz="2000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Jeibo</a:t>
            </a:r>
            <a:r>
              <a:rPr lang="de-DE" sz="20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Luo </a:t>
            </a:r>
            <a:r>
              <a:rPr lang="de-DE" sz="2000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and</a:t>
            </a:r>
            <a:r>
              <a:rPr lang="de-DE" sz="20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Tsuhan</a:t>
            </a:r>
            <a:r>
              <a:rPr lang="de-DE" sz="20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Chen. "</a:t>
            </a:r>
            <a:r>
              <a:rPr lang="de-DE" sz="2000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iCoseg</a:t>
            </a:r>
            <a:r>
              <a:rPr lang="de-DE" sz="20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Interactive Co-segmentation </a:t>
            </a:r>
            <a:r>
              <a:rPr lang="de-DE" sz="2000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with</a:t>
            </a:r>
            <a:r>
              <a:rPr lang="de-DE" sz="20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Intelligent Scribble </a:t>
            </a:r>
            <a:r>
              <a:rPr lang="de-DE" sz="2000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Guidance</a:t>
            </a:r>
            <a:r>
              <a:rPr lang="de-DE" sz="20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", Computer Vision </a:t>
            </a:r>
            <a:r>
              <a:rPr lang="de-DE" sz="2000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and</a:t>
            </a:r>
            <a:r>
              <a:rPr lang="de-DE" sz="20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Pattern Recognition, 2010</a:t>
            </a:r>
          </a:p>
          <a:p>
            <a:pPr marL="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2000" b="0" strike="noStrike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360" lvl="0"/>
            <a:r>
              <a:rPr lang="de-DE" sz="20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[3</a:t>
            </a:r>
            <a:r>
              <a:rPr lang="de-DE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] J.-Y. Lee, K. </a:t>
            </a:r>
            <a:r>
              <a:rPr lang="de-DE" sz="20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Sunkavalli</a:t>
            </a:r>
            <a:r>
              <a:rPr lang="de-DE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, Z. Lin, X. </a:t>
            </a:r>
            <a:r>
              <a:rPr lang="de-DE" sz="20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Shen</a:t>
            </a:r>
            <a:r>
              <a:rPr lang="de-DE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de-DE" sz="20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and</a:t>
            </a:r>
            <a:r>
              <a:rPr lang="de-DE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I. S. </a:t>
            </a:r>
            <a:r>
              <a:rPr lang="de-DE" sz="20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Kweon</a:t>
            </a:r>
            <a:r>
              <a:rPr lang="de-DE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. “</a:t>
            </a:r>
            <a:r>
              <a:rPr lang="de-DE" sz="20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Automatic</a:t>
            </a:r>
            <a:r>
              <a:rPr lang="de-DE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0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content</a:t>
            </a:r>
            <a:r>
              <a:rPr lang="de-DE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-aware </a:t>
            </a:r>
            <a:r>
              <a:rPr lang="de-DE" sz="20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color</a:t>
            </a:r>
            <a:r>
              <a:rPr lang="de-DE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0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and</a:t>
            </a:r>
            <a:r>
              <a:rPr lang="de-DE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tone </a:t>
            </a:r>
            <a:r>
              <a:rPr lang="de-DE" sz="20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stylization</a:t>
            </a:r>
            <a:r>
              <a:rPr lang="de-DE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“ .</a:t>
            </a:r>
            <a:r>
              <a:rPr lang="de-DE" sz="20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arXivpreprint</a:t>
            </a:r>
            <a:r>
              <a:rPr lang="de-DE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arXiv:1511.03748, 2015</a:t>
            </a:r>
            <a:endParaRPr lang="de-DE" sz="2000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2000" b="0" strike="noStrike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360" lvl="0"/>
            <a:r>
              <a:rPr lang="de-DE" sz="20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[4] </a:t>
            </a:r>
            <a:r>
              <a:rPr lang="en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L. F.-F. Justin Johnson, Alexandre </a:t>
            </a:r>
            <a:r>
              <a:rPr lang="en" sz="20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Alahi</a:t>
            </a:r>
            <a:r>
              <a:rPr lang="en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. Perceptual </a:t>
            </a:r>
            <a:r>
              <a:rPr lang="en" sz="20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lossesfor</a:t>
            </a:r>
            <a:r>
              <a:rPr lang="en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real-time style transfer and super-resolution. 2016</a:t>
            </a:r>
            <a:endParaRPr sz="2000" b="0" strike="noStrik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6" name="Google Shape;516;p50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25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50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Shivangi and Soham</a:t>
            </a:r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Old Data Generation Pipeline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8"/>
          <p:cNvSpPr/>
          <p:nvPr/>
        </p:nvSpPr>
        <p:spPr>
          <a:xfrm>
            <a:off x="3743325" y="3600450"/>
            <a:ext cx="4114800" cy="58937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8486775" y="242887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013" y="1484312"/>
            <a:ext cx="2991600" cy="22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491" y="4189828"/>
            <a:ext cx="3006000" cy="224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5770" y="2428875"/>
            <a:ext cx="3470400" cy="26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8"/>
          <p:cNvSpPr txBox="1"/>
          <p:nvPr/>
        </p:nvSpPr>
        <p:spPr>
          <a:xfrm>
            <a:off x="1107831" y="3750359"/>
            <a:ext cx="1402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Image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8"/>
          <p:cNvSpPr txBox="1"/>
          <p:nvPr/>
        </p:nvSpPr>
        <p:spPr>
          <a:xfrm>
            <a:off x="1056535" y="6433645"/>
            <a:ext cx="14157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5439" y="2036807"/>
            <a:ext cx="2030400" cy="15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8"/>
          <p:cNvSpPr txBox="1"/>
          <p:nvPr/>
        </p:nvSpPr>
        <p:spPr>
          <a:xfrm>
            <a:off x="8834543" y="5229225"/>
            <a:ext cx="19928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Composite Image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3719628" y="4493168"/>
            <a:ext cx="4257319" cy="29956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714" r="-1287" b="-2856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Shivangi and Soham</a:t>
            </a:r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de-DE" sz="4400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Old Data Generation Pipeline</a:t>
            </a:r>
            <a:endParaRPr lang="de-DE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6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de-DE" sz="2800" b="0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Ground Truth Generation</a:t>
            </a:r>
            <a:endParaRPr/>
          </a:p>
          <a:p>
            <a:pPr marL="228600" marR="0" lvl="0" indent="-50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28600" marR="0" lvl="0" indent="-50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28600" marR="0" lvl="0" indent="-50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28600" marR="0" lvl="0" indent="-50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3" name="Google Shape;293;p3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36"/>
          <p:cNvSpPr/>
          <p:nvPr/>
        </p:nvSpPr>
        <p:spPr>
          <a:xfrm>
            <a:off x="629638" y="2879661"/>
            <a:ext cx="1559169" cy="870805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Composite Image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6"/>
          <p:cNvSpPr/>
          <p:nvPr/>
        </p:nvSpPr>
        <p:spPr>
          <a:xfrm>
            <a:off x="3334302" y="2543903"/>
            <a:ext cx="2802422" cy="1542319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Pre-trained Deep Image Harmonization Model (Caffe)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6"/>
          <p:cNvSpPr/>
          <p:nvPr/>
        </p:nvSpPr>
        <p:spPr>
          <a:xfrm>
            <a:off x="7392690" y="2879659"/>
            <a:ext cx="1559169" cy="870805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Laplacian Pyramid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6"/>
          <p:cNvSpPr/>
          <p:nvPr/>
        </p:nvSpPr>
        <p:spPr>
          <a:xfrm>
            <a:off x="2241550" y="3072748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6"/>
          <p:cNvSpPr/>
          <p:nvPr/>
        </p:nvSpPr>
        <p:spPr>
          <a:xfrm>
            <a:off x="6303811" y="3023472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6"/>
          <p:cNvSpPr/>
          <p:nvPr/>
        </p:nvSpPr>
        <p:spPr>
          <a:xfrm>
            <a:off x="10207825" y="2879659"/>
            <a:ext cx="1559169" cy="870805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Ground Truth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6"/>
          <p:cNvSpPr/>
          <p:nvPr/>
        </p:nvSpPr>
        <p:spPr>
          <a:xfrm>
            <a:off x="9118946" y="3023472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406" y="4119086"/>
            <a:ext cx="2509200" cy="188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72103" y="4072543"/>
            <a:ext cx="2509200" cy="18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6"/>
          <p:cNvSpPr/>
          <p:nvPr/>
        </p:nvSpPr>
        <p:spPr>
          <a:xfrm>
            <a:off x="3338368" y="4646739"/>
            <a:ext cx="5991369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Shivangi and Soham</a:t>
            </a:r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" name="Google Shape;158;p29">
            <a:extLst>
              <a:ext uri="{FF2B5EF4-FFF2-40B4-BE49-F238E27FC236}">
                <a16:creationId xmlns:a16="http://schemas.microsoft.com/office/drawing/2014/main" id="{3B82DC0E-4696-D24D-8A5E-2B38888061DF}"/>
              </a:ext>
            </a:extLst>
          </p:cNvPr>
          <p:cNvCxnSpPr/>
          <p:nvPr/>
        </p:nvCxnSpPr>
        <p:spPr>
          <a:xfrm rot="10800000" flipH="1">
            <a:off x="202680" y="1368090"/>
            <a:ext cx="11756700" cy="5185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57;p29">
            <a:extLst>
              <a:ext uri="{FF2B5EF4-FFF2-40B4-BE49-F238E27FC236}">
                <a16:creationId xmlns:a16="http://schemas.microsoft.com/office/drawing/2014/main" id="{96E6175E-1C9A-6047-ADB7-788BB4E6EC2D}"/>
              </a:ext>
            </a:extLst>
          </p:cNvPr>
          <p:cNvCxnSpPr/>
          <p:nvPr/>
        </p:nvCxnSpPr>
        <p:spPr>
          <a:xfrm>
            <a:off x="301825" y="1484300"/>
            <a:ext cx="11674500" cy="51372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7998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/>
        </p:nvSpPr>
        <p:spPr>
          <a:xfrm>
            <a:off x="838080" y="1368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New Data Generation Pipeline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8610480" y="6356520"/>
            <a:ext cx="27429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30"/>
          <p:cNvSpPr/>
          <p:nvPr/>
        </p:nvSpPr>
        <p:spPr>
          <a:xfrm>
            <a:off x="4038475" y="3600450"/>
            <a:ext cx="3819600" cy="5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8486775" y="242887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1522093" y="3712884"/>
            <a:ext cx="140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Image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1227033" y="6400200"/>
            <a:ext cx="199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</a:rPr>
              <a:t>Reference Image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9215930" y="4776000"/>
            <a:ext cx="199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solidFill>
                  <a:schemeClr val="dk1"/>
                </a:solidFill>
              </a:rPr>
              <a:t>Stylized</a:t>
            </a:r>
            <a:r>
              <a:rPr lang="de-DE" sz="1800" dirty="0">
                <a:solidFill>
                  <a:schemeClr val="dk1"/>
                </a:solidFill>
              </a:rPr>
              <a:t> 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4038480" y="6356520"/>
            <a:ext cx="4114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Shivangi and Soham</a:t>
            </a:r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02" y="1461950"/>
            <a:ext cx="3091575" cy="20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700" y="4272050"/>
            <a:ext cx="3091576" cy="1938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7162" y="2047946"/>
            <a:ext cx="3369525" cy="25204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4A55C4-1FCC-2B43-B762-71526C1CBEE3}"/>
              </a:ext>
            </a:extLst>
          </p:cNvPr>
          <p:cNvSpPr txBox="1"/>
          <p:nvPr/>
        </p:nvSpPr>
        <p:spPr>
          <a:xfrm>
            <a:off x="4969042" y="4093679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Using</a:t>
            </a:r>
            <a:r>
              <a:rPr lang="de-DE" sz="1800" dirty="0"/>
              <a:t> ACACTS [3]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/>
        </p:nvSpPr>
        <p:spPr>
          <a:xfrm>
            <a:off x="838080" y="1368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New Data Generation Pipeline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8610480" y="6356520"/>
            <a:ext cx="27429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3743325" y="3600450"/>
            <a:ext cx="4114800" cy="5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8486775" y="242887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1089570" y="3685534"/>
            <a:ext cx="1888032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Stylized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Image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1"/>
          <p:cNvSpPr txBox="1"/>
          <p:nvPr/>
        </p:nvSpPr>
        <p:spPr>
          <a:xfrm>
            <a:off x="1089570" y="6239791"/>
            <a:ext cx="1674633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Ground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Truth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8834543" y="5229225"/>
            <a:ext cx="199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Composite Image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3578131" y="4404551"/>
            <a:ext cx="4257300" cy="299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09" r="-1289" b="-2856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9" name="Google Shape;189;p31"/>
          <p:cNvSpPr txBox="1"/>
          <p:nvPr/>
        </p:nvSpPr>
        <p:spPr>
          <a:xfrm>
            <a:off x="4038480" y="6356520"/>
            <a:ext cx="4114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Shivangi and Soham</a:t>
            </a:r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00" y="4246125"/>
            <a:ext cx="2970575" cy="198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7506" y="1706038"/>
            <a:ext cx="2426425" cy="18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1387" y="2499225"/>
            <a:ext cx="3961075" cy="264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600" y="1389550"/>
            <a:ext cx="2970575" cy="2221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0" strike="noStrike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Dataset</a:t>
            </a:r>
            <a:endParaRPr sz="1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5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56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CMU-Cornell </a:t>
            </a:r>
            <a:r>
              <a:rPr lang="de-DE" sz="2800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iCoseg</a:t>
            </a:r>
            <a:r>
              <a:rPr lang="de-DE" sz="28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2800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dataset</a:t>
            </a:r>
            <a:r>
              <a:rPr lang="de-DE" sz="28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[2]</a:t>
            </a:r>
          </a:p>
          <a:p>
            <a:pPr marL="360">
              <a:buSzPts val="2800"/>
            </a:pPr>
            <a:r>
              <a:rPr lang="de-DE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	</a:t>
            </a:r>
            <a:r>
              <a:rPr lang="de-DE" sz="16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Co-segmentation </a:t>
            </a:r>
            <a:r>
              <a:rPr lang="de-DE" sz="16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of</a:t>
            </a:r>
            <a:r>
              <a:rPr lang="de-DE" sz="16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38 </a:t>
            </a:r>
            <a:r>
              <a:rPr lang="de-DE" sz="16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groups</a:t>
            </a:r>
            <a:r>
              <a:rPr lang="de-DE" sz="16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(643 </a:t>
            </a:r>
            <a:r>
              <a:rPr lang="de-DE" sz="16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images</a:t>
            </a:r>
            <a:r>
              <a:rPr lang="de-DE" sz="16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</a:p>
          <a:p>
            <a:pPr marL="36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endParaRPr lang="de-DE" sz="2800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56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de-DE" sz="2800" dirty="0">
              <a:latin typeface="Helvetica Neue Light"/>
              <a:ea typeface="Helvetica Neue Light"/>
              <a:sym typeface="Helvetica Neue Light"/>
            </a:endParaRPr>
          </a:p>
          <a:p>
            <a:pPr marL="45756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de-DE" sz="2800" dirty="0">
              <a:latin typeface="Helvetica Neue Light"/>
              <a:ea typeface="Helvetica Neue Light"/>
              <a:sym typeface="Helvetica Neue Light"/>
            </a:endParaRPr>
          </a:p>
          <a:p>
            <a:pPr marL="45756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de-DE" sz="2800" dirty="0">
              <a:latin typeface="Helvetica Neue Light"/>
              <a:ea typeface="Helvetica Neue Light"/>
              <a:sym typeface="Helvetica Neue Light"/>
            </a:endParaRPr>
          </a:p>
          <a:p>
            <a:pPr marL="45756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de-DE" sz="2800" dirty="0">
                <a:latin typeface="Helvetica Neue Light"/>
                <a:ea typeface="Helvetica Neue Light"/>
                <a:sym typeface="Helvetica Neue Light"/>
              </a:rPr>
              <a:t>Style Images [3]</a:t>
            </a:r>
          </a:p>
          <a:p>
            <a:pPr marL="36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endParaRPr dirty="0"/>
          </a:p>
          <a:p>
            <a:pPr marL="45756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56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20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6" name="Google Shape;276;p3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27" y="2754075"/>
            <a:ext cx="2026800" cy="134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0288" y="2772637"/>
            <a:ext cx="2026800" cy="134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8344" y="2754076"/>
            <a:ext cx="1738635" cy="1254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51095" y="2772637"/>
            <a:ext cx="1822951" cy="133128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5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Shivangi and Soham</a:t>
            </a:r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30C6E-2BA5-9A40-AD8B-97A0E7DBC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738" y="5031149"/>
            <a:ext cx="2134550" cy="1235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7ADFB-F909-9F46-8A3C-EBDF98CFA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3858" y="5007195"/>
            <a:ext cx="1971842" cy="1313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243E53-3BEB-4D4E-ACCB-B5F4477855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7110" y="4956149"/>
            <a:ext cx="1971842" cy="1313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B3033F-B329-A448-9CCA-9E568F021F55}"/>
              </a:ext>
            </a:extLst>
          </p:cNvPr>
          <p:cNvSpPr txBox="1"/>
          <p:nvPr/>
        </p:nvSpPr>
        <p:spPr>
          <a:xfrm>
            <a:off x="9516979" y="4217485"/>
            <a:ext cx="22782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Training :  3739 Images</a:t>
            </a:r>
          </a:p>
          <a:p>
            <a:r>
              <a:rPr lang="de-DE" dirty="0"/>
              <a:t>Validation :  374 Images</a:t>
            </a:r>
          </a:p>
          <a:p>
            <a:r>
              <a:rPr lang="de-DE" dirty="0"/>
              <a:t>Image Size : 300*200 </a:t>
            </a:r>
            <a:r>
              <a:rPr lang="de-DE" dirty="0" err="1"/>
              <a:t>px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3125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/>
        </p:nvSpPr>
        <p:spPr>
          <a:xfrm>
            <a:off x="687222" y="164287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0" strike="noStrik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Generator </a:t>
            </a: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Architecture</a:t>
            </a:r>
            <a:endParaRPr sz="18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8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34"/>
          <p:cNvSpPr/>
          <p:nvPr/>
        </p:nvSpPr>
        <p:spPr>
          <a:xfrm>
            <a:off x="438259" y="3740056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4"/>
          <p:cNvSpPr/>
          <p:nvPr/>
        </p:nvSpPr>
        <p:spPr>
          <a:xfrm>
            <a:off x="2075897" y="3345131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1848566" y="3726133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4"/>
          <p:cNvSpPr/>
          <p:nvPr/>
        </p:nvSpPr>
        <p:spPr>
          <a:xfrm>
            <a:off x="9474503" y="3210047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9247172" y="3591049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10761585" y="3633968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434688" y="4989848"/>
            <a:ext cx="9797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Conv64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1681183" y="4927526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Conv128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4"/>
          <p:cNvSpPr/>
          <p:nvPr/>
        </p:nvSpPr>
        <p:spPr>
          <a:xfrm>
            <a:off x="3676493" y="3105009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4"/>
          <p:cNvSpPr/>
          <p:nvPr/>
        </p:nvSpPr>
        <p:spPr>
          <a:xfrm>
            <a:off x="3449162" y="3486011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3198699" y="3812061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6832756" y="2997615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6605425" y="3378617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4"/>
          <p:cNvSpPr/>
          <p:nvPr/>
        </p:nvSpPr>
        <p:spPr>
          <a:xfrm>
            <a:off x="6354962" y="3704667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3052081" y="4951589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Conv256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9202715" y="4897443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Conv128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6223150" y="4926693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Conv256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4"/>
          <p:cNvSpPr txBox="1"/>
          <p:nvPr/>
        </p:nvSpPr>
        <p:spPr>
          <a:xfrm>
            <a:off x="10758014" y="4934869"/>
            <a:ext cx="9797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Conv64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4"/>
          <p:cNvSpPr txBox="1"/>
          <p:nvPr/>
        </p:nvSpPr>
        <p:spPr>
          <a:xfrm>
            <a:off x="4842729" y="5506350"/>
            <a:ext cx="25059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Generator </a:t>
            </a:r>
            <a:r>
              <a:rPr lang="de-DE" sz="1800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endParaRPr sz="18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4"/>
          <p:cNvSpPr/>
          <p:nvPr/>
        </p:nvSpPr>
        <p:spPr>
          <a:xfrm>
            <a:off x="137987" y="1092697"/>
            <a:ext cx="11915426" cy="5043408"/>
          </a:xfrm>
          <a:prstGeom prst="rect">
            <a:avLst/>
          </a:prstGeom>
          <a:solidFill>
            <a:schemeClr val="accent1">
              <a:alpha val="12941"/>
            </a:schemeClr>
          </a:solidFill>
          <a:ln w="25400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4"/>
          <p:cNvSpPr txBox="1"/>
          <p:nvPr/>
        </p:nvSpPr>
        <p:spPr>
          <a:xfrm>
            <a:off x="4038480" y="64933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Shivangi and Soham</a:t>
            </a:r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" name="Google Shape;236;p34">
            <a:extLst>
              <a:ext uri="{FF2B5EF4-FFF2-40B4-BE49-F238E27FC236}">
                <a16:creationId xmlns:a16="http://schemas.microsoft.com/office/drawing/2014/main" id="{EEEBC985-7AB4-7840-85B4-91E85DBE905C}"/>
              </a:ext>
            </a:extLst>
          </p:cNvPr>
          <p:cNvSpPr/>
          <p:nvPr/>
        </p:nvSpPr>
        <p:spPr>
          <a:xfrm>
            <a:off x="5094200" y="3109917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237;p34">
            <a:extLst>
              <a:ext uri="{FF2B5EF4-FFF2-40B4-BE49-F238E27FC236}">
                <a16:creationId xmlns:a16="http://schemas.microsoft.com/office/drawing/2014/main" id="{E19DDFED-0287-4047-9A39-E080532ED7BC}"/>
              </a:ext>
            </a:extLst>
          </p:cNvPr>
          <p:cNvSpPr/>
          <p:nvPr/>
        </p:nvSpPr>
        <p:spPr>
          <a:xfrm>
            <a:off x="4866869" y="3490919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238;p34">
            <a:extLst>
              <a:ext uri="{FF2B5EF4-FFF2-40B4-BE49-F238E27FC236}">
                <a16:creationId xmlns:a16="http://schemas.microsoft.com/office/drawing/2014/main" id="{F2E49D44-2C24-2742-8346-A1C4E21930BE}"/>
              </a:ext>
            </a:extLst>
          </p:cNvPr>
          <p:cNvSpPr/>
          <p:nvPr/>
        </p:nvSpPr>
        <p:spPr>
          <a:xfrm>
            <a:off x="4616406" y="3816969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236;p34">
            <a:extLst>
              <a:ext uri="{FF2B5EF4-FFF2-40B4-BE49-F238E27FC236}">
                <a16:creationId xmlns:a16="http://schemas.microsoft.com/office/drawing/2014/main" id="{17355FE8-19C1-E540-BC3C-728AB2A37DCA}"/>
              </a:ext>
            </a:extLst>
          </p:cNvPr>
          <p:cNvSpPr/>
          <p:nvPr/>
        </p:nvSpPr>
        <p:spPr>
          <a:xfrm>
            <a:off x="8226531" y="3010281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237;p34">
            <a:extLst>
              <a:ext uri="{FF2B5EF4-FFF2-40B4-BE49-F238E27FC236}">
                <a16:creationId xmlns:a16="http://schemas.microsoft.com/office/drawing/2014/main" id="{3A0409CB-A620-1A48-92A1-7673F891B3B7}"/>
              </a:ext>
            </a:extLst>
          </p:cNvPr>
          <p:cNvSpPr/>
          <p:nvPr/>
        </p:nvSpPr>
        <p:spPr>
          <a:xfrm>
            <a:off x="7999200" y="3391283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238;p34">
            <a:extLst>
              <a:ext uri="{FF2B5EF4-FFF2-40B4-BE49-F238E27FC236}">
                <a16:creationId xmlns:a16="http://schemas.microsoft.com/office/drawing/2014/main" id="{6DF6D1EB-E59D-F146-A856-CC0B873287F5}"/>
              </a:ext>
            </a:extLst>
          </p:cNvPr>
          <p:cNvSpPr/>
          <p:nvPr/>
        </p:nvSpPr>
        <p:spPr>
          <a:xfrm>
            <a:off x="7748737" y="3717333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243;p34">
            <a:extLst>
              <a:ext uri="{FF2B5EF4-FFF2-40B4-BE49-F238E27FC236}">
                <a16:creationId xmlns:a16="http://schemas.microsoft.com/office/drawing/2014/main" id="{3E92D211-7193-C647-AF31-3E449C8D454F}"/>
              </a:ext>
            </a:extLst>
          </p:cNvPr>
          <p:cNvSpPr txBox="1"/>
          <p:nvPr/>
        </p:nvSpPr>
        <p:spPr>
          <a:xfrm>
            <a:off x="4474296" y="4994851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Conv256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45;p34">
            <a:extLst>
              <a:ext uri="{FF2B5EF4-FFF2-40B4-BE49-F238E27FC236}">
                <a16:creationId xmlns:a16="http://schemas.microsoft.com/office/drawing/2014/main" id="{29BB44F3-76D8-B640-95CC-2AD537370EDE}"/>
              </a:ext>
            </a:extLst>
          </p:cNvPr>
          <p:cNvSpPr txBox="1"/>
          <p:nvPr/>
        </p:nvSpPr>
        <p:spPr>
          <a:xfrm>
            <a:off x="7682831" y="4912089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Conv256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4BC4F2C-DB2E-4248-AD48-E1EB5F4F4CC6}"/>
              </a:ext>
            </a:extLst>
          </p:cNvPr>
          <p:cNvCxnSpPr>
            <a:cxnSpLocks/>
            <a:endCxn id="226" idx="0"/>
          </p:cNvCxnSpPr>
          <p:nvPr/>
        </p:nvCxnSpPr>
        <p:spPr>
          <a:xfrm>
            <a:off x="993509" y="1489447"/>
            <a:ext cx="0" cy="225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6A4B69F-80FD-AF40-8AC8-1683261630BC}"/>
              </a:ext>
            </a:extLst>
          </p:cNvPr>
          <p:cNvCxnSpPr>
            <a:cxnSpLocks/>
          </p:cNvCxnSpPr>
          <p:nvPr/>
        </p:nvCxnSpPr>
        <p:spPr>
          <a:xfrm>
            <a:off x="11226737" y="1383359"/>
            <a:ext cx="0" cy="225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30AE53-A245-B048-A6F8-7F037EDC124D}"/>
              </a:ext>
            </a:extLst>
          </p:cNvPr>
          <p:cNvCxnSpPr/>
          <p:nvPr/>
        </p:nvCxnSpPr>
        <p:spPr>
          <a:xfrm flipV="1">
            <a:off x="993509" y="1383359"/>
            <a:ext cx="10233228" cy="10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050E05F-8581-C242-B059-C142E97BEA50}"/>
              </a:ext>
            </a:extLst>
          </p:cNvPr>
          <p:cNvCxnSpPr>
            <a:cxnSpLocks/>
          </p:cNvCxnSpPr>
          <p:nvPr/>
        </p:nvCxnSpPr>
        <p:spPr>
          <a:xfrm>
            <a:off x="2507173" y="1746213"/>
            <a:ext cx="0" cy="1611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10AE66A-73FC-524E-B713-A0DBEBD6311F}"/>
              </a:ext>
            </a:extLst>
          </p:cNvPr>
          <p:cNvCxnSpPr>
            <a:cxnSpLocks/>
          </p:cNvCxnSpPr>
          <p:nvPr/>
        </p:nvCxnSpPr>
        <p:spPr>
          <a:xfrm>
            <a:off x="9887794" y="1672187"/>
            <a:ext cx="0" cy="1537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CB878FC-E3D5-1847-9589-2E39476995E6}"/>
              </a:ext>
            </a:extLst>
          </p:cNvPr>
          <p:cNvCxnSpPr>
            <a:cxnSpLocks/>
          </p:cNvCxnSpPr>
          <p:nvPr/>
        </p:nvCxnSpPr>
        <p:spPr>
          <a:xfrm flipV="1">
            <a:off x="2507173" y="1672187"/>
            <a:ext cx="7380621" cy="57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A7E6678-C668-4B4B-90C4-A95310E28BFF}"/>
              </a:ext>
            </a:extLst>
          </p:cNvPr>
          <p:cNvCxnSpPr>
            <a:cxnSpLocks/>
          </p:cNvCxnSpPr>
          <p:nvPr/>
        </p:nvCxnSpPr>
        <p:spPr>
          <a:xfrm>
            <a:off x="4183378" y="1983977"/>
            <a:ext cx="0" cy="1121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9542476-724B-B148-95F3-623A9DD7DDF4}"/>
              </a:ext>
            </a:extLst>
          </p:cNvPr>
          <p:cNvCxnSpPr>
            <a:cxnSpLocks/>
          </p:cNvCxnSpPr>
          <p:nvPr/>
        </p:nvCxnSpPr>
        <p:spPr>
          <a:xfrm>
            <a:off x="8714623" y="1983977"/>
            <a:ext cx="0" cy="1026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766BB63-3CCE-9D47-81FD-276F67B533D2}"/>
              </a:ext>
            </a:extLst>
          </p:cNvPr>
          <p:cNvCxnSpPr>
            <a:cxnSpLocks/>
          </p:cNvCxnSpPr>
          <p:nvPr/>
        </p:nvCxnSpPr>
        <p:spPr>
          <a:xfrm flipH="1">
            <a:off x="5582292" y="2541699"/>
            <a:ext cx="10298" cy="563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2256849-3E29-D84D-9B47-EAE3C23B5EF9}"/>
              </a:ext>
            </a:extLst>
          </p:cNvPr>
          <p:cNvCxnSpPr>
            <a:cxnSpLocks/>
          </p:cNvCxnSpPr>
          <p:nvPr/>
        </p:nvCxnSpPr>
        <p:spPr>
          <a:xfrm flipH="1">
            <a:off x="7311032" y="2488926"/>
            <a:ext cx="10298" cy="513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EE4291A-4748-1646-923A-48516D07CB38}"/>
              </a:ext>
            </a:extLst>
          </p:cNvPr>
          <p:cNvCxnSpPr>
            <a:cxnSpLocks/>
          </p:cNvCxnSpPr>
          <p:nvPr/>
        </p:nvCxnSpPr>
        <p:spPr>
          <a:xfrm flipV="1">
            <a:off x="4165426" y="1998136"/>
            <a:ext cx="4559495" cy="5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DBD03CA-366D-D74F-BFAC-1221321F447E}"/>
              </a:ext>
            </a:extLst>
          </p:cNvPr>
          <p:cNvCxnSpPr>
            <a:cxnSpLocks/>
          </p:cNvCxnSpPr>
          <p:nvPr/>
        </p:nvCxnSpPr>
        <p:spPr>
          <a:xfrm flipV="1">
            <a:off x="5582292" y="2498682"/>
            <a:ext cx="1738556" cy="266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9C92F4-115F-2646-B4D2-238989616582}"/>
              </a:ext>
            </a:extLst>
          </p:cNvPr>
          <p:cNvSpPr txBox="1"/>
          <p:nvPr/>
        </p:nvSpPr>
        <p:spPr>
          <a:xfrm>
            <a:off x="197457" y="5497982"/>
            <a:ext cx="213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 : Composite Image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3F4D89B-8E8A-C24C-B303-51DEAD3B500E}"/>
              </a:ext>
            </a:extLst>
          </p:cNvPr>
          <p:cNvSpPr txBox="1"/>
          <p:nvPr/>
        </p:nvSpPr>
        <p:spPr>
          <a:xfrm>
            <a:off x="9682692" y="5416409"/>
            <a:ext cx="2311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Output : </a:t>
            </a:r>
            <a:r>
              <a:rPr lang="de-DE" dirty="0" err="1"/>
              <a:t>Generated</a:t>
            </a:r>
            <a:r>
              <a:rPr lang="de-DE" dirty="0"/>
              <a:t> Image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/>
        </p:nvSpPr>
        <p:spPr>
          <a:xfrm>
            <a:off x="687222" y="164287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Discriminator</a:t>
            </a:r>
            <a:r>
              <a:rPr lang="de-DE" sz="4400" b="0" strike="noStrike" dirty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de-DE" sz="4400" b="0" strike="noStrike" dirty="0" err="1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Architecture</a:t>
            </a:r>
            <a:endParaRPr sz="18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9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34"/>
          <p:cNvSpPr/>
          <p:nvPr/>
        </p:nvSpPr>
        <p:spPr>
          <a:xfrm>
            <a:off x="438259" y="2229748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320242" y="3478533"/>
            <a:ext cx="9797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Conv64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1899643" y="3437307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Maxpool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4"/>
          <p:cNvSpPr/>
          <p:nvPr/>
        </p:nvSpPr>
        <p:spPr>
          <a:xfrm>
            <a:off x="4060770" y="2081078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4"/>
          <p:cNvSpPr/>
          <p:nvPr/>
        </p:nvSpPr>
        <p:spPr>
          <a:xfrm>
            <a:off x="3833439" y="2462080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3582976" y="2788130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3366300" y="4063037"/>
            <a:ext cx="1670654" cy="849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Resnet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Block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</a:rPr>
              <a:t>(Conv64 )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4"/>
          <p:cNvSpPr txBox="1"/>
          <p:nvPr/>
        </p:nvSpPr>
        <p:spPr>
          <a:xfrm>
            <a:off x="4694651" y="4907168"/>
            <a:ext cx="31608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Discriminator</a:t>
            </a:r>
            <a:r>
              <a:rPr lang="de-DE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endParaRPr sz="18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4"/>
          <p:cNvSpPr txBox="1"/>
          <p:nvPr/>
        </p:nvSpPr>
        <p:spPr>
          <a:xfrm>
            <a:off x="4038480" y="64933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strike="noStrike">
                <a:solidFill>
                  <a:srgbClr val="8B8B8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 18: Shivangi and Soham</a:t>
            </a:r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AA0668-EFD3-A941-8F66-4F0FA755ADD6}"/>
              </a:ext>
            </a:extLst>
          </p:cNvPr>
          <p:cNvSpPr/>
          <p:nvPr/>
        </p:nvSpPr>
        <p:spPr>
          <a:xfrm>
            <a:off x="1878605" y="2229748"/>
            <a:ext cx="1107996" cy="1090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Google Shape;236;p34">
            <a:extLst>
              <a:ext uri="{FF2B5EF4-FFF2-40B4-BE49-F238E27FC236}">
                <a16:creationId xmlns:a16="http://schemas.microsoft.com/office/drawing/2014/main" id="{B7D4A1A0-FCA1-CB4E-B0D8-90A0E091B35C}"/>
              </a:ext>
            </a:extLst>
          </p:cNvPr>
          <p:cNvSpPr/>
          <p:nvPr/>
        </p:nvSpPr>
        <p:spPr>
          <a:xfrm>
            <a:off x="6014300" y="2057389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237;p34">
            <a:extLst>
              <a:ext uri="{FF2B5EF4-FFF2-40B4-BE49-F238E27FC236}">
                <a16:creationId xmlns:a16="http://schemas.microsoft.com/office/drawing/2014/main" id="{8270B4E2-F7C6-7B4A-B852-D12BFC7B7AC4}"/>
              </a:ext>
            </a:extLst>
          </p:cNvPr>
          <p:cNvSpPr/>
          <p:nvPr/>
        </p:nvSpPr>
        <p:spPr>
          <a:xfrm>
            <a:off x="5786969" y="2438391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238;p34">
            <a:extLst>
              <a:ext uri="{FF2B5EF4-FFF2-40B4-BE49-F238E27FC236}">
                <a16:creationId xmlns:a16="http://schemas.microsoft.com/office/drawing/2014/main" id="{5309C6A4-BDBE-2445-B892-44DF1D1335C5}"/>
              </a:ext>
            </a:extLst>
          </p:cNvPr>
          <p:cNvSpPr/>
          <p:nvPr/>
        </p:nvSpPr>
        <p:spPr>
          <a:xfrm>
            <a:off x="5536506" y="2764441"/>
            <a:ext cx="976184" cy="1161535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229;p34">
            <a:extLst>
              <a:ext uri="{FF2B5EF4-FFF2-40B4-BE49-F238E27FC236}">
                <a16:creationId xmlns:a16="http://schemas.microsoft.com/office/drawing/2014/main" id="{C74E9C85-4DEC-EC4A-B1CD-07424C6525B3}"/>
              </a:ext>
            </a:extLst>
          </p:cNvPr>
          <p:cNvSpPr/>
          <p:nvPr/>
        </p:nvSpPr>
        <p:spPr>
          <a:xfrm>
            <a:off x="7967830" y="1769838"/>
            <a:ext cx="457559" cy="227114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243;p34">
            <a:extLst>
              <a:ext uri="{FF2B5EF4-FFF2-40B4-BE49-F238E27FC236}">
                <a16:creationId xmlns:a16="http://schemas.microsoft.com/office/drawing/2014/main" id="{1F083809-EEE0-5C4D-A1E4-C1673B59D47A}"/>
              </a:ext>
            </a:extLst>
          </p:cNvPr>
          <p:cNvSpPr txBox="1"/>
          <p:nvPr/>
        </p:nvSpPr>
        <p:spPr>
          <a:xfrm>
            <a:off x="5178973" y="4040980"/>
            <a:ext cx="1670654" cy="849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Resnet</a:t>
            </a:r>
            <a:r>
              <a:rPr lang="de-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Block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</a:rPr>
              <a:t>(Conv64 )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4583E-3795-8448-944A-8D934B0DB160}"/>
              </a:ext>
            </a:extLst>
          </p:cNvPr>
          <p:cNvSpPr txBox="1"/>
          <p:nvPr/>
        </p:nvSpPr>
        <p:spPr>
          <a:xfrm>
            <a:off x="7932946" y="417797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FC</a:t>
            </a:r>
          </a:p>
        </p:txBody>
      </p:sp>
      <p:sp>
        <p:nvSpPr>
          <p:cNvPr id="59" name="Google Shape;259;p34">
            <a:extLst>
              <a:ext uri="{FF2B5EF4-FFF2-40B4-BE49-F238E27FC236}">
                <a16:creationId xmlns:a16="http://schemas.microsoft.com/office/drawing/2014/main" id="{E69A8BF0-C2AB-824E-AA0B-FC16ADC6A1C9}"/>
              </a:ext>
            </a:extLst>
          </p:cNvPr>
          <p:cNvSpPr/>
          <p:nvPr/>
        </p:nvSpPr>
        <p:spPr>
          <a:xfrm>
            <a:off x="9614650" y="2492139"/>
            <a:ext cx="298742" cy="30115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260;p34">
            <a:extLst>
              <a:ext uri="{FF2B5EF4-FFF2-40B4-BE49-F238E27FC236}">
                <a16:creationId xmlns:a16="http://schemas.microsoft.com/office/drawing/2014/main" id="{00724FDB-76FA-6E47-8A45-3F4D4F7F0364}"/>
              </a:ext>
            </a:extLst>
          </p:cNvPr>
          <p:cNvSpPr txBox="1"/>
          <p:nvPr/>
        </p:nvSpPr>
        <p:spPr>
          <a:xfrm>
            <a:off x="9271182" y="2916424"/>
            <a:ext cx="13003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Score [0,1]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267;p34">
            <a:extLst>
              <a:ext uri="{FF2B5EF4-FFF2-40B4-BE49-F238E27FC236}">
                <a16:creationId xmlns:a16="http://schemas.microsoft.com/office/drawing/2014/main" id="{704C5DA4-8B24-7844-BF00-ADED521C474D}"/>
              </a:ext>
            </a:extLst>
          </p:cNvPr>
          <p:cNvSpPr/>
          <p:nvPr/>
        </p:nvSpPr>
        <p:spPr>
          <a:xfrm>
            <a:off x="313399" y="1483716"/>
            <a:ext cx="11262886" cy="4002683"/>
          </a:xfrm>
          <a:prstGeom prst="rect">
            <a:avLst/>
          </a:prstGeom>
          <a:solidFill>
            <a:schemeClr val="accent1">
              <a:alpha val="12941"/>
            </a:schemeClr>
          </a:solidFill>
          <a:ln w="25400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B913D-1581-D84D-80E4-AED3BD866502}"/>
              </a:ext>
            </a:extLst>
          </p:cNvPr>
          <p:cNvSpPr txBox="1"/>
          <p:nvPr/>
        </p:nvSpPr>
        <p:spPr>
          <a:xfrm>
            <a:off x="310497" y="5599771"/>
            <a:ext cx="4011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 : </a:t>
            </a:r>
            <a:r>
              <a:rPr lang="de-DE" dirty="0" err="1"/>
              <a:t>Generated</a:t>
            </a:r>
            <a:r>
              <a:rPr lang="de-DE" dirty="0"/>
              <a:t> Images,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Images</a:t>
            </a:r>
          </a:p>
        </p:txBody>
      </p:sp>
    </p:spTree>
    <p:extLst>
      <p:ext uri="{BB962C8B-B14F-4D97-AF65-F5344CB8AC3E}">
        <p14:creationId xmlns:p14="http://schemas.microsoft.com/office/powerpoint/2010/main" val="2618639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970</Words>
  <Application>Microsoft Macintosh PowerPoint</Application>
  <PresentationFormat>Widescreen</PresentationFormat>
  <Paragraphs>284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Times New Roman</vt:lpstr>
      <vt:lpstr>Helvetica Neue Light</vt:lpstr>
      <vt:lpstr>Cambria Math</vt:lpstr>
      <vt:lpstr>Calibri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ga62moj</cp:lastModifiedBy>
  <cp:revision>59</cp:revision>
  <dcterms:modified xsi:type="dcterms:W3CDTF">2019-01-25T13:40:41Z</dcterms:modified>
</cp:coreProperties>
</file>